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5"/>
  </p:notesMasterIdLst>
  <p:sldIdLst>
    <p:sldId id="662" r:id="rId2"/>
    <p:sldId id="263" r:id="rId3"/>
    <p:sldId id="258" r:id="rId4"/>
    <p:sldId id="2812" r:id="rId5"/>
    <p:sldId id="277" r:id="rId6"/>
    <p:sldId id="2824" r:id="rId7"/>
    <p:sldId id="671" r:id="rId8"/>
    <p:sldId id="679" r:id="rId9"/>
    <p:sldId id="2825" r:id="rId10"/>
    <p:sldId id="684" r:id="rId11"/>
    <p:sldId id="675" r:id="rId12"/>
    <p:sldId id="650" r:id="rId13"/>
    <p:sldId id="646" r:id="rId14"/>
    <p:sldId id="647" r:id="rId15"/>
    <p:sldId id="648" r:id="rId16"/>
    <p:sldId id="649" r:id="rId17"/>
    <p:sldId id="282" r:id="rId18"/>
    <p:sldId id="2815" r:id="rId19"/>
    <p:sldId id="2813" r:id="rId20"/>
    <p:sldId id="652" r:id="rId21"/>
    <p:sldId id="2814" r:id="rId22"/>
    <p:sldId id="655" r:id="rId23"/>
    <p:sldId id="6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gen, Lindsay (DOH CDC Assignee)" initials="GL(CA" lastIdx="2" clrIdx="0">
    <p:extLst>
      <p:ext uri="{19B8F6BF-5375-455C-9EA6-DF929625EA0E}">
        <p15:presenceInfo xmlns:p15="http://schemas.microsoft.com/office/powerpoint/2012/main" userId="S-1-5-21-861101232-1114377890-312552118-60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5"/>
    <p:restoredTop sz="95934" autoAdjust="0"/>
  </p:normalViewPr>
  <p:slideViewPr>
    <p:cSldViewPr snapToGrid="0" snapToObjects="1">
      <p:cViewPr varScale="1">
        <p:scale>
          <a:sx n="100" d="100"/>
          <a:sy n="100" d="100"/>
        </p:scale>
        <p:origin x="192"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60562227567243E-2"/>
          <c:y val="4.9883714920667732E-2"/>
          <c:w val="0.8595414862027615"/>
          <c:h val="0.7551573724740297"/>
        </c:manualLayout>
      </c:layout>
      <c:lineChart>
        <c:grouping val="standard"/>
        <c:varyColors val="0"/>
        <c:ser>
          <c:idx val="0"/>
          <c:order val="0"/>
          <c:tx>
            <c:strRef>
              <c:f>Summary!$B$28</c:f>
              <c:strCache>
                <c:ptCount val="1"/>
                <c:pt idx="0">
                  <c:v>Anxiety: Feeling nervous, anxious, or on edge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strRef>
              <c:f>Summary!$E$2:$X$2</c:f>
              <c:strCache>
                <c:ptCount val="20"/>
                <c:pt idx="0">
                  <c:v>4/23-5/5</c:v>
                </c:pt>
                <c:pt idx="1">
                  <c:v>5/7-5/12</c:v>
                </c:pt>
                <c:pt idx="2">
                  <c:v>5/14-5/19</c:v>
                </c:pt>
                <c:pt idx="3">
                  <c:v>5/21-5/26</c:v>
                </c:pt>
                <c:pt idx="4">
                  <c:v>5/28-6/2</c:v>
                </c:pt>
                <c:pt idx="5">
                  <c:v>6/4-6/9</c:v>
                </c:pt>
                <c:pt idx="6">
                  <c:v>6/11-6/16</c:v>
                </c:pt>
                <c:pt idx="7">
                  <c:v>6/18-6/23</c:v>
                </c:pt>
                <c:pt idx="8">
                  <c:v>6/25-6/30</c:v>
                </c:pt>
                <c:pt idx="9">
                  <c:v>7/2-7/7</c:v>
                </c:pt>
                <c:pt idx="10">
                  <c:v>7/9-7/14</c:v>
                </c:pt>
                <c:pt idx="11">
                  <c:v>7/16-7/21</c:v>
                </c:pt>
                <c:pt idx="12">
                  <c:v>7/22-8/18</c:v>
                </c:pt>
                <c:pt idx="13">
                  <c:v>8/19-8/31</c:v>
                </c:pt>
                <c:pt idx="14">
                  <c:v>9/2-9/14</c:v>
                </c:pt>
                <c:pt idx="15">
                  <c:v>9/16-9/28</c:v>
                </c:pt>
                <c:pt idx="16">
                  <c:v>9/30-10/12</c:v>
                </c:pt>
                <c:pt idx="17">
                  <c:v>10/14-10/26</c:v>
                </c:pt>
                <c:pt idx="18">
                  <c:v>10/27 - 11/10</c:v>
                </c:pt>
                <c:pt idx="19">
                  <c:v>11/11 - 11/23</c:v>
                </c:pt>
              </c:strCache>
            </c:strRef>
          </c:cat>
          <c:val>
            <c:numRef>
              <c:f>Summary!$E$28:$X$28</c:f>
              <c:numCache>
                <c:formatCode>#,##0</c:formatCode>
                <c:ptCount val="20"/>
                <c:pt idx="0">
                  <c:v>1627836</c:v>
                </c:pt>
                <c:pt idx="1">
                  <c:v>1606380</c:v>
                </c:pt>
                <c:pt idx="2">
                  <c:v>1446919</c:v>
                </c:pt>
                <c:pt idx="3">
                  <c:v>1400058</c:v>
                </c:pt>
                <c:pt idx="4">
                  <c:v>1728768</c:v>
                </c:pt>
                <c:pt idx="5">
                  <c:v>1529682</c:v>
                </c:pt>
                <c:pt idx="6">
                  <c:v>1577795</c:v>
                </c:pt>
                <c:pt idx="7">
                  <c:v>1628742</c:v>
                </c:pt>
                <c:pt idx="8">
                  <c:v>2040434</c:v>
                </c:pt>
                <c:pt idx="9">
                  <c:v>1847176</c:v>
                </c:pt>
                <c:pt idx="10">
                  <c:v>1893686</c:v>
                </c:pt>
                <c:pt idx="11">
                  <c:v>1941045</c:v>
                </c:pt>
                <c:pt idx="13">
                  <c:v>1623533</c:v>
                </c:pt>
                <c:pt idx="14">
                  <c:v>1548450</c:v>
                </c:pt>
                <c:pt idx="15">
                  <c:v>1796855</c:v>
                </c:pt>
                <c:pt idx="16">
                  <c:v>1706927</c:v>
                </c:pt>
                <c:pt idx="17">
                  <c:v>1790085</c:v>
                </c:pt>
                <c:pt idx="19">
                  <c:v>1736898</c:v>
                </c:pt>
              </c:numCache>
            </c:numRef>
          </c:val>
          <c:smooth val="0"/>
          <c:extLst>
            <c:ext xmlns:c16="http://schemas.microsoft.com/office/drawing/2014/chart" uri="{C3380CC4-5D6E-409C-BE32-E72D297353CC}">
              <c16:uniqueId val="{00000001-0C47-AB46-B808-C5F8F5607637}"/>
            </c:ext>
          </c:extLst>
        </c:ser>
        <c:ser>
          <c:idx val="3"/>
          <c:order val="1"/>
          <c:tx>
            <c:strRef>
              <c:f>Summary!$B$31</c:f>
              <c:strCache>
                <c:ptCount val="1"/>
                <c:pt idx="0">
                  <c:v>Depression: Feeling down, depressed, or hopeless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0"/>
            <c:dispEq val="0"/>
          </c:trendline>
          <c:cat>
            <c:strRef>
              <c:f>Summary!$E$2:$X$2</c:f>
              <c:strCache>
                <c:ptCount val="20"/>
                <c:pt idx="0">
                  <c:v>4/23-5/5</c:v>
                </c:pt>
                <c:pt idx="1">
                  <c:v>5/7-5/12</c:v>
                </c:pt>
                <c:pt idx="2">
                  <c:v>5/14-5/19</c:v>
                </c:pt>
                <c:pt idx="3">
                  <c:v>5/21-5/26</c:v>
                </c:pt>
                <c:pt idx="4">
                  <c:v>5/28-6/2</c:v>
                </c:pt>
                <c:pt idx="5">
                  <c:v>6/4-6/9</c:v>
                </c:pt>
                <c:pt idx="6">
                  <c:v>6/11-6/16</c:v>
                </c:pt>
                <c:pt idx="7">
                  <c:v>6/18-6/23</c:v>
                </c:pt>
                <c:pt idx="8">
                  <c:v>6/25-6/30</c:v>
                </c:pt>
                <c:pt idx="9">
                  <c:v>7/2-7/7</c:v>
                </c:pt>
                <c:pt idx="10">
                  <c:v>7/9-7/14</c:v>
                </c:pt>
                <c:pt idx="11">
                  <c:v>7/16-7/21</c:v>
                </c:pt>
                <c:pt idx="12">
                  <c:v>7/22-8/18</c:v>
                </c:pt>
                <c:pt idx="13">
                  <c:v>8/19-8/31</c:v>
                </c:pt>
                <c:pt idx="14">
                  <c:v>9/2-9/14</c:v>
                </c:pt>
                <c:pt idx="15">
                  <c:v>9/16-9/28</c:v>
                </c:pt>
                <c:pt idx="16">
                  <c:v>9/30-10/12</c:v>
                </c:pt>
                <c:pt idx="17">
                  <c:v>10/14-10/26</c:v>
                </c:pt>
                <c:pt idx="18">
                  <c:v>10/27 - 11/10</c:v>
                </c:pt>
                <c:pt idx="19">
                  <c:v>11/11 - 11/23</c:v>
                </c:pt>
              </c:strCache>
            </c:strRef>
          </c:cat>
          <c:val>
            <c:numRef>
              <c:f>Summary!$E$31:$X$31</c:f>
              <c:numCache>
                <c:formatCode>#,##0</c:formatCode>
                <c:ptCount val="20"/>
                <c:pt idx="0">
                  <c:v>965470</c:v>
                </c:pt>
                <c:pt idx="1">
                  <c:v>877681</c:v>
                </c:pt>
                <c:pt idx="2">
                  <c:v>1043038</c:v>
                </c:pt>
                <c:pt idx="3">
                  <c:v>1006665</c:v>
                </c:pt>
                <c:pt idx="4">
                  <c:v>1302431</c:v>
                </c:pt>
                <c:pt idx="5">
                  <c:v>943119</c:v>
                </c:pt>
                <c:pt idx="6">
                  <c:v>1083058</c:v>
                </c:pt>
                <c:pt idx="7">
                  <c:v>1217210</c:v>
                </c:pt>
                <c:pt idx="8">
                  <c:v>1397248</c:v>
                </c:pt>
                <c:pt idx="9">
                  <c:v>1204077</c:v>
                </c:pt>
                <c:pt idx="10">
                  <c:v>1228411</c:v>
                </c:pt>
                <c:pt idx="11">
                  <c:v>1447942</c:v>
                </c:pt>
                <c:pt idx="13">
                  <c:v>975485</c:v>
                </c:pt>
                <c:pt idx="14">
                  <c:v>884690</c:v>
                </c:pt>
                <c:pt idx="15">
                  <c:v>1121681</c:v>
                </c:pt>
                <c:pt idx="16">
                  <c:v>1060289</c:v>
                </c:pt>
                <c:pt idx="17">
                  <c:v>1182654</c:v>
                </c:pt>
                <c:pt idx="19">
                  <c:v>1095648</c:v>
                </c:pt>
              </c:numCache>
            </c:numRef>
          </c:val>
          <c:smooth val="0"/>
          <c:extLst>
            <c:ext xmlns:c16="http://schemas.microsoft.com/office/drawing/2014/chart" uri="{C3380CC4-5D6E-409C-BE32-E72D297353CC}">
              <c16:uniqueId val="{00000003-0C47-AB46-B808-C5F8F5607637}"/>
            </c:ext>
          </c:extLst>
        </c:ser>
        <c:dLbls>
          <c:showLegendKey val="0"/>
          <c:showVal val="0"/>
          <c:showCatName val="0"/>
          <c:showSerName val="0"/>
          <c:showPercent val="0"/>
          <c:showBubbleSize val="0"/>
        </c:dLbls>
        <c:marker val="1"/>
        <c:smooth val="0"/>
        <c:axId val="633515960"/>
        <c:axId val="633504200"/>
      </c:lineChart>
      <c:catAx>
        <c:axId val="63351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504200"/>
        <c:crosses val="autoZero"/>
        <c:auto val="1"/>
        <c:lblAlgn val="ctr"/>
        <c:lblOffset val="100"/>
        <c:noMultiLvlLbl val="0"/>
      </c:catAx>
      <c:valAx>
        <c:axId val="633504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Washington Adults</a:t>
                </a:r>
              </a:p>
              <a:p>
                <a:pPr>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515960"/>
        <c:crosses val="autoZero"/>
        <c:crossBetween val="midCat"/>
        <c:dispUnits>
          <c:builtInUnit val="millions"/>
        </c:dispUnits>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A92C19E-7155-40A9-BDA0-55C1FFA3E77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14FCA3-78EB-4795-A1CC-67036F9DCC45}">
      <dgm:prSet/>
      <dgm:spPr/>
      <dgm:t>
        <a:bodyPr/>
        <a:lstStyle/>
        <a:p>
          <a:pPr>
            <a:lnSpc>
              <a:spcPct val="100000"/>
            </a:lnSpc>
            <a:defRPr b="1"/>
          </a:pPr>
          <a:r>
            <a:rPr lang="en-US" dirty="0"/>
            <a:t>What to expect from a behavioral health standpoint over the next few months</a:t>
          </a:r>
        </a:p>
      </dgm:t>
    </dgm:pt>
    <dgm:pt modelId="{1393C649-5FD0-475C-A41B-69A102753698}" type="parTrans" cxnId="{B4634C6B-DEE0-46C0-B114-1CC4EBFF69AE}">
      <dgm:prSet/>
      <dgm:spPr/>
      <dgm:t>
        <a:bodyPr/>
        <a:lstStyle/>
        <a:p>
          <a:endParaRPr lang="en-US"/>
        </a:p>
      </dgm:t>
    </dgm:pt>
    <dgm:pt modelId="{4390B6F4-75D9-401B-AE8E-8A66FA0720F5}" type="sibTrans" cxnId="{B4634C6B-DEE0-46C0-B114-1CC4EBFF69AE}">
      <dgm:prSet/>
      <dgm:spPr/>
      <dgm:t>
        <a:bodyPr/>
        <a:lstStyle/>
        <a:p>
          <a:endParaRPr lang="en-US"/>
        </a:p>
      </dgm:t>
    </dgm:pt>
    <dgm:pt modelId="{5FBDA6DC-F15E-4476-A1A0-CC6C744E0139}">
      <dgm:prSet/>
      <dgm:spPr/>
      <dgm:t>
        <a:bodyPr/>
        <a:lstStyle/>
        <a:p>
          <a:pPr>
            <a:lnSpc>
              <a:spcPct val="100000"/>
            </a:lnSpc>
            <a:defRPr b="1"/>
          </a:pPr>
          <a:r>
            <a:rPr lang="en-US" dirty="0"/>
            <a:t>Developing healthy teams and resilience in the workplace</a:t>
          </a:r>
        </a:p>
      </dgm:t>
    </dgm:pt>
    <dgm:pt modelId="{39577857-46AD-4290-9CE3-48E74A860D35}" type="parTrans" cxnId="{5619B0DF-EE24-4F20-BA3A-88960E877655}">
      <dgm:prSet/>
      <dgm:spPr/>
      <dgm:t>
        <a:bodyPr/>
        <a:lstStyle/>
        <a:p>
          <a:endParaRPr lang="en-US"/>
        </a:p>
      </dgm:t>
    </dgm:pt>
    <dgm:pt modelId="{9955F757-1F18-4BB3-A68B-FEF55340C59B}" type="sibTrans" cxnId="{5619B0DF-EE24-4F20-BA3A-88960E877655}">
      <dgm:prSet/>
      <dgm:spPr/>
      <dgm:t>
        <a:bodyPr/>
        <a:lstStyle/>
        <a:p>
          <a:endParaRPr lang="en-US"/>
        </a:p>
      </dgm:t>
    </dgm:pt>
    <dgm:pt modelId="{71B9B68E-21AC-2E47-8D74-6E85C02F7A80}">
      <dgm:prSet/>
      <dgm:spPr/>
      <dgm:t>
        <a:bodyPr/>
        <a:lstStyle/>
        <a:p>
          <a:pPr>
            <a:lnSpc>
              <a:spcPct val="100000"/>
            </a:lnSpc>
          </a:pPr>
          <a:r>
            <a:rPr lang="en-US" b="1" dirty="0"/>
            <a:t>Understanding impacts to you and your teams</a:t>
          </a:r>
        </a:p>
      </dgm:t>
    </dgm:pt>
    <dgm:pt modelId="{A51F9A47-80A7-7241-9BF4-52B7F8909A13}" type="parTrans" cxnId="{62B01BD0-7934-E34F-83DE-45AB63CA399B}">
      <dgm:prSet/>
      <dgm:spPr/>
      <dgm:t>
        <a:bodyPr/>
        <a:lstStyle/>
        <a:p>
          <a:endParaRPr lang="en-US"/>
        </a:p>
      </dgm:t>
    </dgm:pt>
    <dgm:pt modelId="{A07814B3-6EFB-AC4B-A2EA-B2D2E652CDBA}" type="sibTrans" cxnId="{62B01BD0-7934-E34F-83DE-45AB63CA399B}">
      <dgm:prSet/>
      <dgm:spPr/>
      <dgm:t>
        <a:bodyPr/>
        <a:lstStyle/>
        <a:p>
          <a:endParaRPr lang="en-US"/>
        </a:p>
      </dgm:t>
    </dgm:pt>
    <dgm:pt modelId="{B505AE6D-6296-4A5C-9C2E-2DDC5BD434A8}">
      <dgm:prSet/>
      <dgm:spPr/>
      <dgm:t>
        <a:bodyPr/>
        <a:lstStyle/>
        <a:p>
          <a:pPr>
            <a:lnSpc>
              <a:spcPct val="100000"/>
            </a:lnSpc>
            <a:defRPr b="1"/>
          </a:pPr>
          <a:r>
            <a:rPr lang="en-US" dirty="0"/>
            <a:t>Defining key terms</a:t>
          </a:r>
        </a:p>
      </dgm:t>
    </dgm:pt>
    <dgm:pt modelId="{12C7C7A2-708F-4B96-9154-B0DCC41203B5}" type="sibTrans" cxnId="{64291540-F433-4B92-A170-48C30AD03CE5}">
      <dgm:prSet/>
      <dgm:spPr/>
      <dgm:t>
        <a:bodyPr/>
        <a:lstStyle/>
        <a:p>
          <a:endParaRPr lang="en-US"/>
        </a:p>
      </dgm:t>
    </dgm:pt>
    <dgm:pt modelId="{21E857D8-965A-477D-838F-469FD4238B73}" type="parTrans" cxnId="{64291540-F433-4B92-A170-48C30AD03CE5}">
      <dgm:prSet/>
      <dgm:spPr/>
      <dgm:t>
        <a:bodyPr/>
        <a:lstStyle/>
        <a:p>
          <a:endParaRPr lang="en-US"/>
        </a:p>
      </dgm:t>
    </dgm:pt>
    <dgm:pt modelId="{93AA45FE-14FF-4C92-B296-308782B13B55}" type="pres">
      <dgm:prSet presAssocID="{8A92C19E-7155-40A9-BDA0-55C1FFA3E77B}" presName="root" presStyleCnt="0">
        <dgm:presLayoutVars>
          <dgm:dir/>
          <dgm:resizeHandles val="exact"/>
        </dgm:presLayoutVars>
      </dgm:prSet>
      <dgm:spPr/>
    </dgm:pt>
    <dgm:pt modelId="{8C5256FC-6624-442E-88F8-06FBB2278AF2}" type="pres">
      <dgm:prSet presAssocID="{4B14FCA3-78EB-4795-A1CC-67036F9DCC45}" presName="compNode" presStyleCnt="0"/>
      <dgm:spPr/>
    </dgm:pt>
    <dgm:pt modelId="{EECE6BE5-FB27-40D4-8FC9-ECC78018F5B7}" type="pres">
      <dgm:prSet presAssocID="{4B14FCA3-78EB-4795-A1CC-67036F9DCC45}" presName="iconRect" presStyleLbl="node1" presStyleIdx="0" presStyleCnt="4" custLinFactX="300000" custLinFactNeighborX="368213" custLinFactNeighborY="-72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AD7E802A-7E2B-4B03-A4B9-B0659136D727}" type="pres">
      <dgm:prSet presAssocID="{4B14FCA3-78EB-4795-A1CC-67036F9DCC45}" presName="iconSpace" presStyleCnt="0"/>
      <dgm:spPr/>
    </dgm:pt>
    <dgm:pt modelId="{ED475E6A-1AEC-4F5E-B05F-3EA8E61AFA8F}" type="pres">
      <dgm:prSet presAssocID="{4B14FCA3-78EB-4795-A1CC-67036F9DCC45}" presName="parTx" presStyleLbl="revTx" presStyleIdx="0" presStyleCnt="8" custScaleX="81801" custLinFactX="7875" custLinFactNeighborX="100000" custLinFactNeighborY="-7421">
        <dgm:presLayoutVars>
          <dgm:chMax val="0"/>
          <dgm:chPref val="0"/>
        </dgm:presLayoutVars>
      </dgm:prSet>
      <dgm:spPr/>
    </dgm:pt>
    <dgm:pt modelId="{8C4EAB7A-A967-437F-B789-B920386C0763}" type="pres">
      <dgm:prSet presAssocID="{4B14FCA3-78EB-4795-A1CC-67036F9DCC45}" presName="txSpace" presStyleCnt="0"/>
      <dgm:spPr/>
    </dgm:pt>
    <dgm:pt modelId="{AD200FD7-ADD4-4F86-B6ED-C0F2FE299194}" type="pres">
      <dgm:prSet presAssocID="{4B14FCA3-78EB-4795-A1CC-67036F9DCC45}" presName="desTx" presStyleLbl="revTx" presStyleIdx="1" presStyleCnt="8">
        <dgm:presLayoutVars/>
      </dgm:prSet>
      <dgm:spPr/>
    </dgm:pt>
    <dgm:pt modelId="{CF607FEB-6A07-4B9E-985E-47D98672D227}" type="pres">
      <dgm:prSet presAssocID="{4390B6F4-75D9-401B-AE8E-8A66FA0720F5}" presName="sibTrans" presStyleCnt="0"/>
      <dgm:spPr/>
    </dgm:pt>
    <dgm:pt modelId="{4EEAF7B6-4983-479E-B299-FC11815D9B99}" type="pres">
      <dgm:prSet presAssocID="{B505AE6D-6296-4A5C-9C2E-2DDC5BD434A8}" presName="compNode" presStyleCnt="0"/>
      <dgm:spPr/>
    </dgm:pt>
    <dgm:pt modelId="{3FE05AA7-F774-4777-8504-995BC0D66B21}" type="pres">
      <dgm:prSet presAssocID="{B505AE6D-6296-4A5C-9C2E-2DDC5BD434A8}" presName="iconRect" presStyleLbl="node1" presStyleIdx="1" presStyleCnt="4" custLinFactX="-163848" custLinFactNeighborX="-200000" custLinFactNeighborY="-74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ADC7E6FD-D6A0-4C46-BF8D-48568FB74804}" type="pres">
      <dgm:prSet presAssocID="{B505AE6D-6296-4A5C-9C2E-2DDC5BD434A8}" presName="iconSpace" presStyleCnt="0"/>
      <dgm:spPr/>
    </dgm:pt>
    <dgm:pt modelId="{BE6A05A4-09C0-4A28-B911-9617311EA11F}" type="pres">
      <dgm:prSet presAssocID="{B505AE6D-6296-4A5C-9C2E-2DDC5BD434A8}" presName="parTx" presStyleLbl="revTx" presStyleIdx="2" presStyleCnt="8" custScaleX="36212" custLinFactX="-27347" custLinFactNeighborX="-100000" custLinFactNeighborY="-7474">
        <dgm:presLayoutVars>
          <dgm:chMax val="0"/>
          <dgm:chPref val="0"/>
        </dgm:presLayoutVars>
      </dgm:prSet>
      <dgm:spPr/>
    </dgm:pt>
    <dgm:pt modelId="{6006CCAD-716D-4FC3-9D99-16506E5153B6}" type="pres">
      <dgm:prSet presAssocID="{B505AE6D-6296-4A5C-9C2E-2DDC5BD434A8}" presName="txSpace" presStyleCnt="0"/>
      <dgm:spPr/>
    </dgm:pt>
    <dgm:pt modelId="{17265BE0-A0DD-496E-9D65-C313E558F929}" type="pres">
      <dgm:prSet presAssocID="{B505AE6D-6296-4A5C-9C2E-2DDC5BD434A8}" presName="desTx" presStyleLbl="revTx" presStyleIdx="3" presStyleCnt="8">
        <dgm:presLayoutVars/>
      </dgm:prSet>
      <dgm:spPr/>
    </dgm:pt>
    <dgm:pt modelId="{F2C1A13B-DD82-4883-A825-42B7123C1880}" type="pres">
      <dgm:prSet presAssocID="{12C7C7A2-708F-4B96-9154-B0DCC41203B5}" presName="sibTrans" presStyleCnt="0"/>
      <dgm:spPr/>
    </dgm:pt>
    <dgm:pt modelId="{A2FB207C-5BB4-43C0-A184-BA7ECF5AABC4}" type="pres">
      <dgm:prSet presAssocID="{5FBDA6DC-F15E-4476-A1A0-CC6C744E0139}" presName="compNode" presStyleCnt="0"/>
      <dgm:spPr/>
    </dgm:pt>
    <dgm:pt modelId="{0698CDE3-217C-475D-B9CD-13567D3A28B2}" type="pres">
      <dgm:prSet presAssocID="{5FBDA6DC-F15E-4476-A1A0-CC6C744E0139}" presName="iconRect" presStyleLbl="node1" presStyleIdx="2" presStyleCnt="4" custLinFactX="121531" custLinFactNeighborX="200000" custLinFactNeighborY="-72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39EE14D4-0A43-4604-9552-4D8CDDAD4810}" type="pres">
      <dgm:prSet presAssocID="{5FBDA6DC-F15E-4476-A1A0-CC6C744E0139}" presName="iconSpace" presStyleCnt="0"/>
      <dgm:spPr/>
    </dgm:pt>
    <dgm:pt modelId="{5A7D360B-E287-4E7B-9E35-1ED74714C354}" type="pres">
      <dgm:prSet presAssocID="{5FBDA6DC-F15E-4476-A1A0-CC6C744E0139}" presName="parTx" presStyleLbl="revTx" presStyleIdx="4" presStyleCnt="8" custScaleX="76779" custLinFactX="17586" custLinFactNeighborX="100000" custLinFactNeighborY="-8284">
        <dgm:presLayoutVars>
          <dgm:chMax val="0"/>
          <dgm:chPref val="0"/>
        </dgm:presLayoutVars>
      </dgm:prSet>
      <dgm:spPr/>
    </dgm:pt>
    <dgm:pt modelId="{376BA6A3-DD17-49C6-8670-9ECBF698F2F9}" type="pres">
      <dgm:prSet presAssocID="{5FBDA6DC-F15E-4476-A1A0-CC6C744E0139}" presName="txSpace" presStyleCnt="0"/>
      <dgm:spPr/>
    </dgm:pt>
    <dgm:pt modelId="{E4DB302E-54FC-4EC9-B54C-795FC12A39D6}" type="pres">
      <dgm:prSet presAssocID="{5FBDA6DC-F15E-4476-A1A0-CC6C744E0139}" presName="desTx" presStyleLbl="revTx" presStyleIdx="5" presStyleCnt="8">
        <dgm:presLayoutVars/>
      </dgm:prSet>
      <dgm:spPr/>
    </dgm:pt>
    <dgm:pt modelId="{260E7BD5-997C-2442-922F-BD3C9D1761A9}" type="pres">
      <dgm:prSet presAssocID="{9955F757-1F18-4BB3-A68B-FEF55340C59B}" presName="sibTrans" presStyleCnt="0"/>
      <dgm:spPr/>
    </dgm:pt>
    <dgm:pt modelId="{AF2F54E4-F784-C344-ABD3-FA0A408E867B}" type="pres">
      <dgm:prSet presAssocID="{71B9B68E-21AC-2E47-8D74-6E85C02F7A80}" presName="compNode" presStyleCnt="0"/>
      <dgm:spPr/>
    </dgm:pt>
    <dgm:pt modelId="{D4FB12DF-541E-CA4E-9D20-F753782F2DB7}" type="pres">
      <dgm:prSet presAssocID="{71B9B68E-21AC-2E47-8D74-6E85C02F7A80}" presName="iconRect" presStyleLbl="node1" presStyleIdx="3" presStyleCnt="4" custLinFactX="-322069" custLinFactNeighborX="-400000" custLinFactNeighborY="-720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pward trend"/>
        </a:ext>
      </dgm:extLst>
    </dgm:pt>
    <dgm:pt modelId="{99BE4B08-DFA2-9540-8D74-F541CB3A3589}" type="pres">
      <dgm:prSet presAssocID="{71B9B68E-21AC-2E47-8D74-6E85C02F7A80}" presName="iconSpace" presStyleCnt="0"/>
      <dgm:spPr/>
    </dgm:pt>
    <dgm:pt modelId="{0CF7175C-48BC-0A49-8272-C3EF584F3C5C}" type="pres">
      <dgm:prSet presAssocID="{71B9B68E-21AC-2E47-8D74-6E85C02F7A80}" presName="parTx" presStyleLbl="revTx" presStyleIdx="6" presStyleCnt="8" custScaleX="81498" custLinFactX="-15980" custLinFactNeighborX="-100000" custLinFactNeighborY="-4042">
        <dgm:presLayoutVars>
          <dgm:chMax val="0"/>
          <dgm:chPref val="0"/>
        </dgm:presLayoutVars>
      </dgm:prSet>
      <dgm:spPr/>
    </dgm:pt>
    <dgm:pt modelId="{5FA9F8F5-C3C0-FC45-835A-B8DA3E3112DC}" type="pres">
      <dgm:prSet presAssocID="{71B9B68E-21AC-2E47-8D74-6E85C02F7A80}" presName="txSpace" presStyleCnt="0"/>
      <dgm:spPr/>
    </dgm:pt>
    <dgm:pt modelId="{CE3E4BB6-500D-664E-A663-A8252B91EBAE}" type="pres">
      <dgm:prSet presAssocID="{71B9B68E-21AC-2E47-8D74-6E85C02F7A80}" presName="desTx" presStyleLbl="revTx" presStyleIdx="7" presStyleCnt="8">
        <dgm:presLayoutVars/>
      </dgm:prSet>
      <dgm:spPr/>
    </dgm:pt>
  </dgm:ptLst>
  <dgm:cxnLst>
    <dgm:cxn modelId="{C5561C02-E92D-40A8-964C-2E4F0E1D9DEA}" type="presOf" srcId="{B505AE6D-6296-4A5C-9C2E-2DDC5BD434A8}" destId="{BE6A05A4-09C0-4A28-B911-9617311EA11F}" srcOrd="0" destOrd="0" presId="urn:microsoft.com/office/officeart/2018/5/layout/CenteredIconLabelDescriptionList"/>
    <dgm:cxn modelId="{B580C231-C1D8-4C72-9AC2-CA101A6B6B8B}" type="presOf" srcId="{8A92C19E-7155-40A9-BDA0-55C1FFA3E77B}" destId="{93AA45FE-14FF-4C92-B296-308782B13B55}" srcOrd="0" destOrd="0" presId="urn:microsoft.com/office/officeart/2018/5/layout/CenteredIconLabelDescriptionList"/>
    <dgm:cxn modelId="{943CEC33-A7FD-4D03-94F9-762F32A723E3}" type="presOf" srcId="{5FBDA6DC-F15E-4476-A1A0-CC6C744E0139}" destId="{5A7D360B-E287-4E7B-9E35-1ED74714C354}" srcOrd="0" destOrd="0" presId="urn:microsoft.com/office/officeart/2018/5/layout/CenteredIconLabelDescriptionList"/>
    <dgm:cxn modelId="{64291540-F433-4B92-A170-48C30AD03CE5}" srcId="{8A92C19E-7155-40A9-BDA0-55C1FFA3E77B}" destId="{B505AE6D-6296-4A5C-9C2E-2DDC5BD434A8}" srcOrd="1" destOrd="0" parTransId="{21E857D8-965A-477D-838F-469FD4238B73}" sibTransId="{12C7C7A2-708F-4B96-9154-B0DCC41203B5}"/>
    <dgm:cxn modelId="{E7C80C56-D831-0440-8206-FE6DB4917C9E}" type="presOf" srcId="{71B9B68E-21AC-2E47-8D74-6E85C02F7A80}" destId="{0CF7175C-48BC-0A49-8272-C3EF584F3C5C}" srcOrd="0" destOrd="0" presId="urn:microsoft.com/office/officeart/2018/5/layout/CenteredIconLabelDescriptionList"/>
    <dgm:cxn modelId="{B4634C6B-DEE0-46C0-B114-1CC4EBFF69AE}" srcId="{8A92C19E-7155-40A9-BDA0-55C1FFA3E77B}" destId="{4B14FCA3-78EB-4795-A1CC-67036F9DCC45}" srcOrd="0" destOrd="0" parTransId="{1393C649-5FD0-475C-A41B-69A102753698}" sibTransId="{4390B6F4-75D9-401B-AE8E-8A66FA0720F5}"/>
    <dgm:cxn modelId="{62B01BD0-7934-E34F-83DE-45AB63CA399B}" srcId="{8A92C19E-7155-40A9-BDA0-55C1FFA3E77B}" destId="{71B9B68E-21AC-2E47-8D74-6E85C02F7A80}" srcOrd="3" destOrd="0" parTransId="{A51F9A47-80A7-7241-9BF4-52B7F8909A13}" sibTransId="{A07814B3-6EFB-AC4B-A2EA-B2D2E652CDBA}"/>
    <dgm:cxn modelId="{5619B0DF-EE24-4F20-BA3A-88960E877655}" srcId="{8A92C19E-7155-40A9-BDA0-55C1FFA3E77B}" destId="{5FBDA6DC-F15E-4476-A1A0-CC6C744E0139}" srcOrd="2" destOrd="0" parTransId="{39577857-46AD-4290-9CE3-48E74A860D35}" sibTransId="{9955F757-1F18-4BB3-A68B-FEF55340C59B}"/>
    <dgm:cxn modelId="{FCF3ECF3-FC1C-48B9-85C8-82E3DCF9E3AF}" type="presOf" srcId="{4B14FCA3-78EB-4795-A1CC-67036F9DCC45}" destId="{ED475E6A-1AEC-4F5E-B05F-3EA8E61AFA8F}" srcOrd="0" destOrd="0" presId="urn:microsoft.com/office/officeart/2018/5/layout/CenteredIconLabelDescriptionList"/>
    <dgm:cxn modelId="{64BE0DD2-3E3B-48F0-B1E5-CDC411AAD17C}" type="presParOf" srcId="{93AA45FE-14FF-4C92-B296-308782B13B55}" destId="{8C5256FC-6624-442E-88F8-06FBB2278AF2}" srcOrd="0" destOrd="0" presId="urn:microsoft.com/office/officeart/2018/5/layout/CenteredIconLabelDescriptionList"/>
    <dgm:cxn modelId="{ECAD8685-4665-4B02-BB3B-3DE74CB4623A}" type="presParOf" srcId="{8C5256FC-6624-442E-88F8-06FBB2278AF2}" destId="{EECE6BE5-FB27-40D4-8FC9-ECC78018F5B7}" srcOrd="0" destOrd="0" presId="urn:microsoft.com/office/officeart/2018/5/layout/CenteredIconLabelDescriptionList"/>
    <dgm:cxn modelId="{28EA5094-336D-4A9A-92B1-78B3AA3A7BF5}" type="presParOf" srcId="{8C5256FC-6624-442E-88F8-06FBB2278AF2}" destId="{AD7E802A-7E2B-4B03-A4B9-B0659136D727}" srcOrd="1" destOrd="0" presId="urn:microsoft.com/office/officeart/2018/5/layout/CenteredIconLabelDescriptionList"/>
    <dgm:cxn modelId="{EBE6F925-6A3B-4A37-BCCE-25E548E9827E}" type="presParOf" srcId="{8C5256FC-6624-442E-88F8-06FBB2278AF2}" destId="{ED475E6A-1AEC-4F5E-B05F-3EA8E61AFA8F}" srcOrd="2" destOrd="0" presId="urn:microsoft.com/office/officeart/2018/5/layout/CenteredIconLabelDescriptionList"/>
    <dgm:cxn modelId="{DB82378B-07E0-44B1-BEC8-231B574E848F}" type="presParOf" srcId="{8C5256FC-6624-442E-88F8-06FBB2278AF2}" destId="{8C4EAB7A-A967-437F-B789-B920386C0763}" srcOrd="3" destOrd="0" presId="urn:microsoft.com/office/officeart/2018/5/layout/CenteredIconLabelDescriptionList"/>
    <dgm:cxn modelId="{7E0D5DDE-3748-4407-A1AF-C2633CA5F179}" type="presParOf" srcId="{8C5256FC-6624-442E-88F8-06FBB2278AF2}" destId="{AD200FD7-ADD4-4F86-B6ED-C0F2FE299194}" srcOrd="4" destOrd="0" presId="urn:microsoft.com/office/officeart/2018/5/layout/CenteredIconLabelDescriptionList"/>
    <dgm:cxn modelId="{C564607F-8E24-4656-930B-3C55E88CBBF9}" type="presParOf" srcId="{93AA45FE-14FF-4C92-B296-308782B13B55}" destId="{CF607FEB-6A07-4B9E-985E-47D98672D227}" srcOrd="1" destOrd="0" presId="urn:microsoft.com/office/officeart/2018/5/layout/CenteredIconLabelDescriptionList"/>
    <dgm:cxn modelId="{FE5ED9F7-C801-4976-9C67-7D468C06532C}" type="presParOf" srcId="{93AA45FE-14FF-4C92-B296-308782B13B55}" destId="{4EEAF7B6-4983-479E-B299-FC11815D9B99}" srcOrd="2" destOrd="0" presId="urn:microsoft.com/office/officeart/2018/5/layout/CenteredIconLabelDescriptionList"/>
    <dgm:cxn modelId="{58E5B116-1A33-42E4-B668-648617189499}" type="presParOf" srcId="{4EEAF7B6-4983-479E-B299-FC11815D9B99}" destId="{3FE05AA7-F774-4777-8504-995BC0D66B21}" srcOrd="0" destOrd="0" presId="urn:microsoft.com/office/officeart/2018/5/layout/CenteredIconLabelDescriptionList"/>
    <dgm:cxn modelId="{E3D65572-EE33-4383-A50A-CD73007BDF7B}" type="presParOf" srcId="{4EEAF7B6-4983-479E-B299-FC11815D9B99}" destId="{ADC7E6FD-D6A0-4C46-BF8D-48568FB74804}" srcOrd="1" destOrd="0" presId="urn:microsoft.com/office/officeart/2018/5/layout/CenteredIconLabelDescriptionList"/>
    <dgm:cxn modelId="{2676307A-0530-445E-BB6C-927FC25AC6D8}" type="presParOf" srcId="{4EEAF7B6-4983-479E-B299-FC11815D9B99}" destId="{BE6A05A4-09C0-4A28-B911-9617311EA11F}" srcOrd="2" destOrd="0" presId="urn:microsoft.com/office/officeart/2018/5/layout/CenteredIconLabelDescriptionList"/>
    <dgm:cxn modelId="{A2D81935-4D5A-4D24-A1FC-F0C6CBCEEC62}" type="presParOf" srcId="{4EEAF7B6-4983-479E-B299-FC11815D9B99}" destId="{6006CCAD-716D-4FC3-9D99-16506E5153B6}" srcOrd="3" destOrd="0" presId="urn:microsoft.com/office/officeart/2018/5/layout/CenteredIconLabelDescriptionList"/>
    <dgm:cxn modelId="{AD438348-B9BC-410E-8783-7DB8D90A9DE5}" type="presParOf" srcId="{4EEAF7B6-4983-479E-B299-FC11815D9B99}" destId="{17265BE0-A0DD-496E-9D65-C313E558F929}" srcOrd="4" destOrd="0" presId="urn:microsoft.com/office/officeart/2018/5/layout/CenteredIconLabelDescriptionList"/>
    <dgm:cxn modelId="{2F8A8C7F-ECE0-4813-B73D-CEB951177A6B}" type="presParOf" srcId="{93AA45FE-14FF-4C92-B296-308782B13B55}" destId="{F2C1A13B-DD82-4883-A825-42B7123C1880}" srcOrd="3" destOrd="0" presId="urn:microsoft.com/office/officeart/2018/5/layout/CenteredIconLabelDescriptionList"/>
    <dgm:cxn modelId="{123F4B76-ED97-4564-9CF8-4DB2C7044B4D}" type="presParOf" srcId="{93AA45FE-14FF-4C92-B296-308782B13B55}" destId="{A2FB207C-5BB4-43C0-A184-BA7ECF5AABC4}" srcOrd="4" destOrd="0" presId="urn:microsoft.com/office/officeart/2018/5/layout/CenteredIconLabelDescriptionList"/>
    <dgm:cxn modelId="{497E4EB2-DB22-4FA7-B768-8E46B8FEFAC9}" type="presParOf" srcId="{A2FB207C-5BB4-43C0-A184-BA7ECF5AABC4}" destId="{0698CDE3-217C-475D-B9CD-13567D3A28B2}" srcOrd="0" destOrd="0" presId="urn:microsoft.com/office/officeart/2018/5/layout/CenteredIconLabelDescriptionList"/>
    <dgm:cxn modelId="{6B54AD3D-DBD1-4F41-9835-5F8B912C1B46}" type="presParOf" srcId="{A2FB207C-5BB4-43C0-A184-BA7ECF5AABC4}" destId="{39EE14D4-0A43-4604-9552-4D8CDDAD4810}" srcOrd="1" destOrd="0" presId="urn:microsoft.com/office/officeart/2018/5/layout/CenteredIconLabelDescriptionList"/>
    <dgm:cxn modelId="{0FE6F73D-0DD5-4B95-A5D8-F53F546E8876}" type="presParOf" srcId="{A2FB207C-5BB4-43C0-A184-BA7ECF5AABC4}" destId="{5A7D360B-E287-4E7B-9E35-1ED74714C354}" srcOrd="2" destOrd="0" presId="urn:microsoft.com/office/officeart/2018/5/layout/CenteredIconLabelDescriptionList"/>
    <dgm:cxn modelId="{4695B5B4-4A21-47CC-916F-E1E7F737145A}" type="presParOf" srcId="{A2FB207C-5BB4-43C0-A184-BA7ECF5AABC4}" destId="{376BA6A3-DD17-49C6-8670-9ECBF698F2F9}" srcOrd="3" destOrd="0" presId="urn:microsoft.com/office/officeart/2018/5/layout/CenteredIconLabelDescriptionList"/>
    <dgm:cxn modelId="{EF74375E-535D-4E9E-8663-6F94D5004C93}" type="presParOf" srcId="{A2FB207C-5BB4-43C0-A184-BA7ECF5AABC4}" destId="{E4DB302E-54FC-4EC9-B54C-795FC12A39D6}" srcOrd="4" destOrd="0" presId="urn:microsoft.com/office/officeart/2018/5/layout/CenteredIconLabelDescriptionList"/>
    <dgm:cxn modelId="{DF35D3BB-3757-C041-BB45-D2619E7E83C8}" type="presParOf" srcId="{93AA45FE-14FF-4C92-B296-308782B13B55}" destId="{260E7BD5-997C-2442-922F-BD3C9D1761A9}" srcOrd="5" destOrd="0" presId="urn:microsoft.com/office/officeart/2018/5/layout/CenteredIconLabelDescriptionList"/>
    <dgm:cxn modelId="{08405019-E251-9641-8BDC-B3ACB41DECD5}" type="presParOf" srcId="{93AA45FE-14FF-4C92-B296-308782B13B55}" destId="{AF2F54E4-F784-C344-ABD3-FA0A408E867B}" srcOrd="6" destOrd="0" presId="urn:microsoft.com/office/officeart/2018/5/layout/CenteredIconLabelDescriptionList"/>
    <dgm:cxn modelId="{8DB64E33-D0E0-D94E-A65A-0947DF50EBF4}" type="presParOf" srcId="{AF2F54E4-F784-C344-ABD3-FA0A408E867B}" destId="{D4FB12DF-541E-CA4E-9D20-F753782F2DB7}" srcOrd="0" destOrd="0" presId="urn:microsoft.com/office/officeart/2018/5/layout/CenteredIconLabelDescriptionList"/>
    <dgm:cxn modelId="{452DC0CD-BE83-5D4D-B7EB-18B534372F6A}" type="presParOf" srcId="{AF2F54E4-F784-C344-ABD3-FA0A408E867B}" destId="{99BE4B08-DFA2-9540-8D74-F541CB3A3589}" srcOrd="1" destOrd="0" presId="urn:microsoft.com/office/officeart/2018/5/layout/CenteredIconLabelDescriptionList"/>
    <dgm:cxn modelId="{A5EF0675-D431-734C-A4E3-C049E5DDAD13}" type="presParOf" srcId="{AF2F54E4-F784-C344-ABD3-FA0A408E867B}" destId="{0CF7175C-48BC-0A49-8272-C3EF584F3C5C}" srcOrd="2" destOrd="0" presId="urn:microsoft.com/office/officeart/2018/5/layout/CenteredIconLabelDescriptionList"/>
    <dgm:cxn modelId="{4715F51A-7464-9840-A3CC-B7F7C957126A}" type="presParOf" srcId="{AF2F54E4-F784-C344-ABD3-FA0A408E867B}" destId="{5FA9F8F5-C3C0-FC45-835A-B8DA3E3112DC}" srcOrd="3" destOrd="0" presId="urn:microsoft.com/office/officeart/2018/5/layout/CenteredIconLabelDescriptionList"/>
    <dgm:cxn modelId="{51BE92EA-4454-5F48-A887-B9BD3B409C62}" type="presParOf" srcId="{AF2F54E4-F784-C344-ABD3-FA0A408E867B}" destId="{CE3E4BB6-500D-664E-A663-A8252B91EB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46164-D665-45D7-B631-C786DFFE43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F1CF6C-C543-439A-AA33-023588753F5E}">
      <dgm:prSet/>
      <dgm:spPr/>
      <dgm:t>
        <a:bodyPr/>
        <a:lstStyle/>
        <a:p>
          <a:pPr>
            <a:lnSpc>
              <a:spcPct val="100000"/>
            </a:lnSpc>
          </a:pPr>
          <a:r>
            <a:rPr lang="en-US" dirty="0"/>
            <a:t>Develop Resilience: Connection, Purpose, Flexibility / Adaptability and Hope. </a:t>
          </a:r>
        </a:p>
      </dgm:t>
    </dgm:pt>
    <dgm:pt modelId="{C3C42A29-EB4E-45F5-BB48-521E42F56837}" type="parTrans" cxnId="{2A1533BA-D0F1-4E8E-AB46-F64084E6781D}">
      <dgm:prSet/>
      <dgm:spPr/>
      <dgm:t>
        <a:bodyPr/>
        <a:lstStyle/>
        <a:p>
          <a:endParaRPr lang="en-US"/>
        </a:p>
      </dgm:t>
    </dgm:pt>
    <dgm:pt modelId="{32AD03B4-2D77-44F5-8C99-E17B37E3E3C7}" type="sibTrans" cxnId="{2A1533BA-D0F1-4E8E-AB46-F64084E6781D}">
      <dgm:prSet/>
      <dgm:spPr/>
      <dgm:t>
        <a:bodyPr/>
        <a:lstStyle/>
        <a:p>
          <a:endParaRPr lang="en-US"/>
        </a:p>
      </dgm:t>
    </dgm:pt>
    <dgm:pt modelId="{F3613BA2-0CB5-449F-8029-9FAFB67E5263}">
      <dgm:prSet/>
      <dgm:spPr/>
      <dgm:t>
        <a:bodyPr/>
        <a:lstStyle/>
        <a:p>
          <a:pPr>
            <a:lnSpc>
              <a:spcPct val="100000"/>
            </a:lnSpc>
          </a:pPr>
          <a:r>
            <a:rPr lang="en-US" dirty="0"/>
            <a:t>Hope is about trying to perceive unexpected change not as a “threat” but as a “potential opportunity” and acknowledging that this disaster isn’t going to last forever.</a:t>
          </a:r>
        </a:p>
      </dgm:t>
    </dgm:pt>
    <dgm:pt modelId="{1F113E15-B409-4D77-BC93-C04AFDBBF95C}" type="parTrans" cxnId="{B90F3BE7-E429-4E49-9DA2-68E15ED02140}">
      <dgm:prSet/>
      <dgm:spPr/>
      <dgm:t>
        <a:bodyPr/>
        <a:lstStyle/>
        <a:p>
          <a:endParaRPr lang="en-US"/>
        </a:p>
      </dgm:t>
    </dgm:pt>
    <dgm:pt modelId="{BFA14AFD-E0F8-4B6D-AD6E-12AD3CFFBC2D}" type="sibTrans" cxnId="{B90F3BE7-E429-4E49-9DA2-68E15ED02140}">
      <dgm:prSet/>
      <dgm:spPr/>
      <dgm:t>
        <a:bodyPr/>
        <a:lstStyle/>
        <a:p>
          <a:endParaRPr lang="en-US"/>
        </a:p>
      </dgm:t>
    </dgm:pt>
    <dgm:pt modelId="{2FFA054C-74BB-4F42-95E8-4E681D4A8FBC}">
      <dgm:prSet/>
      <dgm:spPr/>
      <dgm:t>
        <a:bodyPr/>
        <a:lstStyle/>
        <a:p>
          <a:pPr>
            <a:lnSpc>
              <a:spcPct val="100000"/>
            </a:lnSpc>
          </a:pPr>
          <a:r>
            <a:rPr lang="en-US" dirty="0"/>
            <a:t>Maintaining and enhancing interpersonal boundaries: Know your limits. Say no to tasks that will take away from your work-life balance. Ask others to help when reaching limits.</a:t>
          </a:r>
        </a:p>
      </dgm:t>
    </dgm:pt>
    <dgm:pt modelId="{8D9075A4-E323-4A41-A7DD-EBE5E41905D7}" type="parTrans" cxnId="{D0F8266D-A274-42F0-B39D-A20DB2205FF4}">
      <dgm:prSet/>
      <dgm:spPr/>
      <dgm:t>
        <a:bodyPr/>
        <a:lstStyle/>
        <a:p>
          <a:endParaRPr lang="en-US"/>
        </a:p>
      </dgm:t>
    </dgm:pt>
    <dgm:pt modelId="{058ADE34-72C2-4629-A153-D80BC26CB2BF}" type="sibTrans" cxnId="{D0F8266D-A274-42F0-B39D-A20DB2205FF4}">
      <dgm:prSet/>
      <dgm:spPr/>
      <dgm:t>
        <a:bodyPr/>
        <a:lstStyle/>
        <a:p>
          <a:endParaRPr lang="en-US"/>
        </a:p>
      </dgm:t>
    </dgm:pt>
    <dgm:pt modelId="{85AF7793-C282-4EDD-A414-85CE6574DB48}">
      <dgm:prSet/>
      <dgm:spPr/>
      <dgm:t>
        <a:bodyPr/>
        <a:lstStyle/>
        <a:p>
          <a:pPr>
            <a:lnSpc>
              <a:spcPct val="100000"/>
            </a:lnSpc>
          </a:pPr>
          <a:r>
            <a:rPr lang="en-US" dirty="0"/>
            <a:t>Connect with people outside of work or socially within work.</a:t>
          </a:r>
        </a:p>
      </dgm:t>
    </dgm:pt>
    <dgm:pt modelId="{44C4F4D6-7153-4EED-86C1-ADB7D8A6131F}" type="parTrans" cxnId="{59B56D61-4B08-48FD-A9DD-E3BF0174CC22}">
      <dgm:prSet/>
      <dgm:spPr/>
      <dgm:t>
        <a:bodyPr/>
        <a:lstStyle/>
        <a:p>
          <a:endParaRPr lang="en-US"/>
        </a:p>
      </dgm:t>
    </dgm:pt>
    <dgm:pt modelId="{0AD6286B-F4D3-4F1E-BD3D-F3BAC34E15AF}" type="sibTrans" cxnId="{59B56D61-4B08-48FD-A9DD-E3BF0174CC22}">
      <dgm:prSet/>
      <dgm:spPr/>
      <dgm:t>
        <a:bodyPr/>
        <a:lstStyle/>
        <a:p>
          <a:endParaRPr lang="en-US"/>
        </a:p>
      </dgm:t>
    </dgm:pt>
    <dgm:pt modelId="{10BC157D-2633-4066-8539-22BBBBE51EB9}" type="pres">
      <dgm:prSet presAssocID="{37946164-D665-45D7-B631-C786DFFE4383}" presName="root" presStyleCnt="0">
        <dgm:presLayoutVars>
          <dgm:dir/>
          <dgm:resizeHandles val="exact"/>
        </dgm:presLayoutVars>
      </dgm:prSet>
      <dgm:spPr/>
    </dgm:pt>
    <dgm:pt modelId="{273F83F0-666E-4F42-9279-D7976852A6BD}" type="pres">
      <dgm:prSet presAssocID="{1FF1CF6C-C543-439A-AA33-023588753F5E}" presName="compNode" presStyleCnt="0"/>
      <dgm:spPr/>
    </dgm:pt>
    <dgm:pt modelId="{291496CB-5F62-4E39-8D8D-D37A90CE838A}" type="pres">
      <dgm:prSet presAssocID="{1FF1CF6C-C543-439A-AA33-023588753F5E}" presName="bgRect" presStyleLbl="bgShp" presStyleIdx="0" presStyleCnt="4"/>
      <dgm:spPr/>
    </dgm:pt>
    <dgm:pt modelId="{EE0B2DA8-B653-4744-ADB9-A9D4649DA018}" type="pres">
      <dgm:prSet presAssocID="{1FF1CF6C-C543-439A-AA33-023588753F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691E718F-03C0-4E78-A4C6-2837CD72EEA4}" type="pres">
      <dgm:prSet presAssocID="{1FF1CF6C-C543-439A-AA33-023588753F5E}" presName="spaceRect" presStyleCnt="0"/>
      <dgm:spPr/>
    </dgm:pt>
    <dgm:pt modelId="{8E01E7EF-3405-40D0-A679-F4DE2679E05E}" type="pres">
      <dgm:prSet presAssocID="{1FF1CF6C-C543-439A-AA33-023588753F5E}" presName="parTx" presStyleLbl="revTx" presStyleIdx="0" presStyleCnt="4">
        <dgm:presLayoutVars>
          <dgm:chMax val="0"/>
          <dgm:chPref val="0"/>
        </dgm:presLayoutVars>
      </dgm:prSet>
      <dgm:spPr/>
    </dgm:pt>
    <dgm:pt modelId="{B0C3CAEF-1DF7-4C21-8BD3-5A7CDE02234E}" type="pres">
      <dgm:prSet presAssocID="{32AD03B4-2D77-44F5-8C99-E17B37E3E3C7}" presName="sibTrans" presStyleCnt="0"/>
      <dgm:spPr/>
    </dgm:pt>
    <dgm:pt modelId="{FB4D92AA-2947-467B-9D7A-5A8C9A87442C}" type="pres">
      <dgm:prSet presAssocID="{F3613BA2-0CB5-449F-8029-9FAFB67E5263}" presName="compNode" presStyleCnt="0"/>
      <dgm:spPr/>
    </dgm:pt>
    <dgm:pt modelId="{EDE96BC7-1795-4C35-8D6B-413E757798D4}" type="pres">
      <dgm:prSet presAssocID="{F3613BA2-0CB5-449F-8029-9FAFB67E5263}" presName="bgRect" presStyleLbl="bgShp" presStyleIdx="1" presStyleCnt="4"/>
      <dgm:spPr/>
    </dgm:pt>
    <dgm:pt modelId="{F13E8759-725C-40D5-B0D5-4C777AC58CAD}" type="pres">
      <dgm:prSet presAssocID="{F3613BA2-0CB5-449F-8029-9FAFB67E52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98F9CA41-9FDC-40BF-A124-8AB268AB9893}" type="pres">
      <dgm:prSet presAssocID="{F3613BA2-0CB5-449F-8029-9FAFB67E5263}" presName="spaceRect" presStyleCnt="0"/>
      <dgm:spPr/>
    </dgm:pt>
    <dgm:pt modelId="{2D657DDF-50C5-4ED0-9EDE-54CD9CDEC601}" type="pres">
      <dgm:prSet presAssocID="{F3613BA2-0CB5-449F-8029-9FAFB67E5263}" presName="parTx" presStyleLbl="revTx" presStyleIdx="1" presStyleCnt="4">
        <dgm:presLayoutVars>
          <dgm:chMax val="0"/>
          <dgm:chPref val="0"/>
        </dgm:presLayoutVars>
      </dgm:prSet>
      <dgm:spPr/>
    </dgm:pt>
    <dgm:pt modelId="{FE42C6DF-C0BE-4C29-9960-DDA4C5DD6152}" type="pres">
      <dgm:prSet presAssocID="{BFA14AFD-E0F8-4B6D-AD6E-12AD3CFFBC2D}" presName="sibTrans" presStyleCnt="0"/>
      <dgm:spPr/>
    </dgm:pt>
    <dgm:pt modelId="{2541DECA-CBBB-4F7B-90BE-2C8B92472350}" type="pres">
      <dgm:prSet presAssocID="{2FFA054C-74BB-4F42-95E8-4E681D4A8FBC}" presName="compNode" presStyleCnt="0"/>
      <dgm:spPr/>
    </dgm:pt>
    <dgm:pt modelId="{2E085C75-8EBB-4701-87EE-E652EB31AAA1}" type="pres">
      <dgm:prSet presAssocID="{2FFA054C-74BB-4F42-95E8-4E681D4A8FBC}" presName="bgRect" presStyleLbl="bgShp" presStyleIdx="2" presStyleCnt="4"/>
      <dgm:spPr/>
    </dgm:pt>
    <dgm:pt modelId="{5CA92046-5BA4-47C7-A2DE-A9B926A4B810}" type="pres">
      <dgm:prSet presAssocID="{2FFA054C-74BB-4F42-95E8-4E681D4A8F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FC00B05B-4DF3-410B-B96A-903D24BD260C}" type="pres">
      <dgm:prSet presAssocID="{2FFA054C-74BB-4F42-95E8-4E681D4A8FBC}" presName="spaceRect" presStyleCnt="0"/>
      <dgm:spPr/>
    </dgm:pt>
    <dgm:pt modelId="{5216E1DF-6C42-4D46-9441-1C255B55146C}" type="pres">
      <dgm:prSet presAssocID="{2FFA054C-74BB-4F42-95E8-4E681D4A8FBC}" presName="parTx" presStyleLbl="revTx" presStyleIdx="2" presStyleCnt="4">
        <dgm:presLayoutVars>
          <dgm:chMax val="0"/>
          <dgm:chPref val="0"/>
        </dgm:presLayoutVars>
      </dgm:prSet>
      <dgm:spPr/>
    </dgm:pt>
    <dgm:pt modelId="{EE4DB9A8-3E06-400B-B3BD-16784FB2C861}" type="pres">
      <dgm:prSet presAssocID="{058ADE34-72C2-4629-A153-D80BC26CB2BF}" presName="sibTrans" presStyleCnt="0"/>
      <dgm:spPr/>
    </dgm:pt>
    <dgm:pt modelId="{397C8F43-BDFE-4EC6-864B-071CD18CCA0A}" type="pres">
      <dgm:prSet presAssocID="{85AF7793-C282-4EDD-A414-85CE6574DB48}" presName="compNode" presStyleCnt="0"/>
      <dgm:spPr/>
    </dgm:pt>
    <dgm:pt modelId="{78ED3480-EA3D-4974-889A-DD0249DE65A1}" type="pres">
      <dgm:prSet presAssocID="{85AF7793-C282-4EDD-A414-85CE6574DB48}" presName="bgRect" presStyleLbl="bgShp" presStyleIdx="3" presStyleCnt="4"/>
      <dgm:spPr/>
    </dgm:pt>
    <dgm:pt modelId="{7227FFF1-A7BC-49D4-83D9-62A93F6F20B1}" type="pres">
      <dgm:prSet presAssocID="{85AF7793-C282-4EDD-A414-85CE6574DB48}" presName="iconRect" presStyleLbl="node1" presStyleIdx="3" presStyleCnt="4" custLinFactNeighborX="-3448" custLinFactNeighborY="-163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658F4336-D263-4DC8-AB9F-E2FC0AC19D9D}" type="pres">
      <dgm:prSet presAssocID="{85AF7793-C282-4EDD-A414-85CE6574DB48}" presName="spaceRect" presStyleCnt="0"/>
      <dgm:spPr/>
    </dgm:pt>
    <dgm:pt modelId="{6F3A19FF-5442-4F83-A99A-B4268B18B74D}" type="pres">
      <dgm:prSet presAssocID="{85AF7793-C282-4EDD-A414-85CE6574DB48}" presName="parTx" presStyleLbl="revTx" presStyleIdx="3" presStyleCnt="4">
        <dgm:presLayoutVars>
          <dgm:chMax val="0"/>
          <dgm:chPref val="0"/>
        </dgm:presLayoutVars>
      </dgm:prSet>
      <dgm:spPr/>
    </dgm:pt>
  </dgm:ptLst>
  <dgm:cxnLst>
    <dgm:cxn modelId="{59B56D61-4B08-48FD-A9DD-E3BF0174CC22}" srcId="{37946164-D665-45D7-B631-C786DFFE4383}" destId="{85AF7793-C282-4EDD-A414-85CE6574DB48}" srcOrd="3" destOrd="0" parTransId="{44C4F4D6-7153-4EED-86C1-ADB7D8A6131F}" sibTransId="{0AD6286B-F4D3-4F1E-BD3D-F3BAC34E15AF}"/>
    <dgm:cxn modelId="{7ACA866B-1009-4A57-B0DD-C7542CBC0B3C}" type="presOf" srcId="{1FF1CF6C-C543-439A-AA33-023588753F5E}" destId="{8E01E7EF-3405-40D0-A679-F4DE2679E05E}" srcOrd="0" destOrd="0" presId="urn:microsoft.com/office/officeart/2018/2/layout/IconVerticalSolidList"/>
    <dgm:cxn modelId="{D0F8266D-A274-42F0-B39D-A20DB2205FF4}" srcId="{37946164-D665-45D7-B631-C786DFFE4383}" destId="{2FFA054C-74BB-4F42-95E8-4E681D4A8FBC}" srcOrd="2" destOrd="0" parTransId="{8D9075A4-E323-4A41-A7DD-EBE5E41905D7}" sibTransId="{058ADE34-72C2-4629-A153-D80BC26CB2BF}"/>
    <dgm:cxn modelId="{C244A09A-DF83-4F93-A9E8-C68E51F4D873}" type="presOf" srcId="{37946164-D665-45D7-B631-C786DFFE4383}" destId="{10BC157D-2633-4066-8539-22BBBBE51EB9}" srcOrd="0" destOrd="0" presId="urn:microsoft.com/office/officeart/2018/2/layout/IconVerticalSolidList"/>
    <dgm:cxn modelId="{CC2FD19E-F92C-42F8-B284-E963D61CE4E1}" type="presOf" srcId="{2FFA054C-74BB-4F42-95E8-4E681D4A8FBC}" destId="{5216E1DF-6C42-4D46-9441-1C255B55146C}" srcOrd="0" destOrd="0" presId="urn:microsoft.com/office/officeart/2018/2/layout/IconVerticalSolidList"/>
    <dgm:cxn modelId="{2A1533BA-D0F1-4E8E-AB46-F64084E6781D}" srcId="{37946164-D665-45D7-B631-C786DFFE4383}" destId="{1FF1CF6C-C543-439A-AA33-023588753F5E}" srcOrd="0" destOrd="0" parTransId="{C3C42A29-EB4E-45F5-BB48-521E42F56837}" sibTransId="{32AD03B4-2D77-44F5-8C99-E17B37E3E3C7}"/>
    <dgm:cxn modelId="{266AB5E6-22C5-49D1-A05B-851603B38B38}" type="presOf" srcId="{85AF7793-C282-4EDD-A414-85CE6574DB48}" destId="{6F3A19FF-5442-4F83-A99A-B4268B18B74D}" srcOrd="0" destOrd="0" presId="urn:microsoft.com/office/officeart/2018/2/layout/IconVerticalSolidList"/>
    <dgm:cxn modelId="{B90F3BE7-E429-4E49-9DA2-68E15ED02140}" srcId="{37946164-D665-45D7-B631-C786DFFE4383}" destId="{F3613BA2-0CB5-449F-8029-9FAFB67E5263}" srcOrd="1" destOrd="0" parTransId="{1F113E15-B409-4D77-BC93-C04AFDBBF95C}" sibTransId="{BFA14AFD-E0F8-4B6D-AD6E-12AD3CFFBC2D}"/>
    <dgm:cxn modelId="{961AC9FF-4285-4D17-84F4-FBD316CD176C}" type="presOf" srcId="{F3613BA2-0CB5-449F-8029-9FAFB67E5263}" destId="{2D657DDF-50C5-4ED0-9EDE-54CD9CDEC601}" srcOrd="0" destOrd="0" presId="urn:microsoft.com/office/officeart/2018/2/layout/IconVerticalSolidList"/>
    <dgm:cxn modelId="{6D3ACE56-25E0-4FD4-9E8C-FD51FE7C2E2A}" type="presParOf" srcId="{10BC157D-2633-4066-8539-22BBBBE51EB9}" destId="{273F83F0-666E-4F42-9279-D7976852A6BD}" srcOrd="0" destOrd="0" presId="urn:microsoft.com/office/officeart/2018/2/layout/IconVerticalSolidList"/>
    <dgm:cxn modelId="{EDB2FDAC-FCB9-4F30-9ADD-2BAEA49161F1}" type="presParOf" srcId="{273F83F0-666E-4F42-9279-D7976852A6BD}" destId="{291496CB-5F62-4E39-8D8D-D37A90CE838A}" srcOrd="0" destOrd="0" presId="urn:microsoft.com/office/officeart/2018/2/layout/IconVerticalSolidList"/>
    <dgm:cxn modelId="{6E882761-7B8D-4502-B7FF-ECE826F85746}" type="presParOf" srcId="{273F83F0-666E-4F42-9279-D7976852A6BD}" destId="{EE0B2DA8-B653-4744-ADB9-A9D4649DA018}" srcOrd="1" destOrd="0" presId="urn:microsoft.com/office/officeart/2018/2/layout/IconVerticalSolidList"/>
    <dgm:cxn modelId="{9C33A688-1391-493C-8C3F-F386102D3E9A}" type="presParOf" srcId="{273F83F0-666E-4F42-9279-D7976852A6BD}" destId="{691E718F-03C0-4E78-A4C6-2837CD72EEA4}" srcOrd="2" destOrd="0" presId="urn:microsoft.com/office/officeart/2018/2/layout/IconVerticalSolidList"/>
    <dgm:cxn modelId="{22366435-1100-4A3F-AF37-9CFD745F1F10}" type="presParOf" srcId="{273F83F0-666E-4F42-9279-D7976852A6BD}" destId="{8E01E7EF-3405-40D0-A679-F4DE2679E05E}" srcOrd="3" destOrd="0" presId="urn:microsoft.com/office/officeart/2018/2/layout/IconVerticalSolidList"/>
    <dgm:cxn modelId="{D6BCBC95-33F3-4868-A731-D8D2680EAD36}" type="presParOf" srcId="{10BC157D-2633-4066-8539-22BBBBE51EB9}" destId="{B0C3CAEF-1DF7-4C21-8BD3-5A7CDE02234E}" srcOrd="1" destOrd="0" presId="urn:microsoft.com/office/officeart/2018/2/layout/IconVerticalSolidList"/>
    <dgm:cxn modelId="{76D9A212-1DC4-44C0-AFCB-8A1AFA713312}" type="presParOf" srcId="{10BC157D-2633-4066-8539-22BBBBE51EB9}" destId="{FB4D92AA-2947-467B-9D7A-5A8C9A87442C}" srcOrd="2" destOrd="0" presId="urn:microsoft.com/office/officeart/2018/2/layout/IconVerticalSolidList"/>
    <dgm:cxn modelId="{7C7AAC7D-1A7A-4CB9-BADA-549798319632}" type="presParOf" srcId="{FB4D92AA-2947-467B-9D7A-5A8C9A87442C}" destId="{EDE96BC7-1795-4C35-8D6B-413E757798D4}" srcOrd="0" destOrd="0" presId="urn:microsoft.com/office/officeart/2018/2/layout/IconVerticalSolidList"/>
    <dgm:cxn modelId="{D9A10543-79FB-4929-9314-5081676D0348}" type="presParOf" srcId="{FB4D92AA-2947-467B-9D7A-5A8C9A87442C}" destId="{F13E8759-725C-40D5-B0D5-4C777AC58CAD}" srcOrd="1" destOrd="0" presId="urn:microsoft.com/office/officeart/2018/2/layout/IconVerticalSolidList"/>
    <dgm:cxn modelId="{FB7FE592-A8AA-48EC-8493-D5D106A07CD6}" type="presParOf" srcId="{FB4D92AA-2947-467B-9D7A-5A8C9A87442C}" destId="{98F9CA41-9FDC-40BF-A124-8AB268AB9893}" srcOrd="2" destOrd="0" presId="urn:microsoft.com/office/officeart/2018/2/layout/IconVerticalSolidList"/>
    <dgm:cxn modelId="{5672E606-4EDA-4A2C-800D-F46A7CD4AB09}" type="presParOf" srcId="{FB4D92AA-2947-467B-9D7A-5A8C9A87442C}" destId="{2D657DDF-50C5-4ED0-9EDE-54CD9CDEC601}" srcOrd="3" destOrd="0" presId="urn:microsoft.com/office/officeart/2018/2/layout/IconVerticalSolidList"/>
    <dgm:cxn modelId="{90C4ED29-E787-4BB6-8E23-B8D8BB6D45B0}" type="presParOf" srcId="{10BC157D-2633-4066-8539-22BBBBE51EB9}" destId="{FE42C6DF-C0BE-4C29-9960-DDA4C5DD6152}" srcOrd="3" destOrd="0" presId="urn:microsoft.com/office/officeart/2018/2/layout/IconVerticalSolidList"/>
    <dgm:cxn modelId="{C88F7604-650F-42F0-8AD6-DB95CCB64380}" type="presParOf" srcId="{10BC157D-2633-4066-8539-22BBBBE51EB9}" destId="{2541DECA-CBBB-4F7B-90BE-2C8B92472350}" srcOrd="4" destOrd="0" presId="urn:microsoft.com/office/officeart/2018/2/layout/IconVerticalSolidList"/>
    <dgm:cxn modelId="{3147A066-9B64-45EA-A237-6A60ECEB5545}" type="presParOf" srcId="{2541DECA-CBBB-4F7B-90BE-2C8B92472350}" destId="{2E085C75-8EBB-4701-87EE-E652EB31AAA1}" srcOrd="0" destOrd="0" presId="urn:microsoft.com/office/officeart/2018/2/layout/IconVerticalSolidList"/>
    <dgm:cxn modelId="{3B203B30-5F32-4787-B351-527273964FB6}" type="presParOf" srcId="{2541DECA-CBBB-4F7B-90BE-2C8B92472350}" destId="{5CA92046-5BA4-47C7-A2DE-A9B926A4B810}" srcOrd="1" destOrd="0" presId="urn:microsoft.com/office/officeart/2018/2/layout/IconVerticalSolidList"/>
    <dgm:cxn modelId="{5F1166B2-A727-4E87-AFEA-405A22464D6F}" type="presParOf" srcId="{2541DECA-CBBB-4F7B-90BE-2C8B92472350}" destId="{FC00B05B-4DF3-410B-B96A-903D24BD260C}" srcOrd="2" destOrd="0" presId="urn:microsoft.com/office/officeart/2018/2/layout/IconVerticalSolidList"/>
    <dgm:cxn modelId="{4E7386E3-543A-457B-877B-6E08EF033287}" type="presParOf" srcId="{2541DECA-CBBB-4F7B-90BE-2C8B92472350}" destId="{5216E1DF-6C42-4D46-9441-1C255B55146C}" srcOrd="3" destOrd="0" presId="urn:microsoft.com/office/officeart/2018/2/layout/IconVerticalSolidList"/>
    <dgm:cxn modelId="{0BD677FD-9CF9-442F-81AD-618CED472564}" type="presParOf" srcId="{10BC157D-2633-4066-8539-22BBBBE51EB9}" destId="{EE4DB9A8-3E06-400B-B3BD-16784FB2C861}" srcOrd="5" destOrd="0" presId="urn:microsoft.com/office/officeart/2018/2/layout/IconVerticalSolidList"/>
    <dgm:cxn modelId="{8B8ED568-E9D6-4705-9BCC-4B20A0FB452C}" type="presParOf" srcId="{10BC157D-2633-4066-8539-22BBBBE51EB9}" destId="{397C8F43-BDFE-4EC6-864B-071CD18CCA0A}" srcOrd="6" destOrd="0" presId="urn:microsoft.com/office/officeart/2018/2/layout/IconVerticalSolidList"/>
    <dgm:cxn modelId="{2B1E6C45-7FE2-4CCC-A201-923C09816661}" type="presParOf" srcId="{397C8F43-BDFE-4EC6-864B-071CD18CCA0A}" destId="{78ED3480-EA3D-4974-889A-DD0249DE65A1}" srcOrd="0" destOrd="0" presId="urn:microsoft.com/office/officeart/2018/2/layout/IconVerticalSolidList"/>
    <dgm:cxn modelId="{1DDDD9E1-6408-48C6-B90D-EA43695CD582}" type="presParOf" srcId="{397C8F43-BDFE-4EC6-864B-071CD18CCA0A}" destId="{7227FFF1-A7BC-49D4-83D9-62A93F6F20B1}" srcOrd="1" destOrd="0" presId="urn:microsoft.com/office/officeart/2018/2/layout/IconVerticalSolidList"/>
    <dgm:cxn modelId="{4E661ED8-8E7F-4A1B-9BFF-34B115C9D0A0}" type="presParOf" srcId="{397C8F43-BDFE-4EC6-864B-071CD18CCA0A}" destId="{658F4336-D263-4DC8-AB9F-E2FC0AC19D9D}" srcOrd="2" destOrd="0" presId="urn:microsoft.com/office/officeart/2018/2/layout/IconVerticalSolidList"/>
    <dgm:cxn modelId="{288CF161-B68A-4FFC-BA0C-5E48C267339E}" type="presParOf" srcId="{397C8F43-BDFE-4EC6-864B-071CD18CCA0A}" destId="{6F3A19FF-5442-4F83-A99A-B4268B18B7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E6BE5-FB27-40D4-8FC9-ECC78018F5B7}">
      <dsp:nvSpPr>
        <dsp:cNvPr id="0" name=""/>
        <dsp:cNvSpPr/>
      </dsp:nvSpPr>
      <dsp:spPr>
        <a:xfrm>
          <a:off x="6889818" y="1313307"/>
          <a:ext cx="905132" cy="9051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75E6A-1AEC-4F5E-B05F-3EA8E61AFA8F}">
      <dsp:nvSpPr>
        <dsp:cNvPr id="0" name=""/>
        <dsp:cNvSpPr/>
      </dsp:nvSpPr>
      <dsp:spPr>
        <a:xfrm>
          <a:off x="2790871" y="2315871"/>
          <a:ext cx="2115450" cy="87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What to expect from a behavioral health standpoint over the next few months</a:t>
          </a:r>
        </a:p>
      </dsp:txBody>
      <dsp:txXfrm>
        <a:off x="2790871" y="2315871"/>
        <a:ext cx="2115450" cy="872806"/>
      </dsp:txXfrm>
    </dsp:sp>
    <dsp:sp modelId="{AD200FD7-ADD4-4F86-B6ED-C0F2FE299194}">
      <dsp:nvSpPr>
        <dsp:cNvPr id="0" name=""/>
        <dsp:cNvSpPr/>
      </dsp:nvSpPr>
      <dsp:spPr>
        <a:xfrm>
          <a:off x="1122" y="3298564"/>
          <a:ext cx="2586093" cy="335696"/>
        </a:xfrm>
        <a:prstGeom prst="rect">
          <a:avLst/>
        </a:prstGeom>
        <a:noFill/>
        <a:ln>
          <a:noFill/>
        </a:ln>
        <a:effectLst/>
      </dsp:spPr>
      <dsp:style>
        <a:lnRef idx="0">
          <a:scrgbClr r="0" g="0" b="0"/>
        </a:lnRef>
        <a:fillRef idx="0">
          <a:scrgbClr r="0" g="0" b="0"/>
        </a:fillRef>
        <a:effectRef idx="0">
          <a:scrgbClr r="0" g="0" b="0"/>
        </a:effectRef>
        <a:fontRef idx="minor"/>
      </dsp:style>
    </dsp:sp>
    <dsp:sp modelId="{3FE05AA7-F774-4777-8504-995BC0D66B21}">
      <dsp:nvSpPr>
        <dsp:cNvPr id="0" name=""/>
        <dsp:cNvSpPr/>
      </dsp:nvSpPr>
      <dsp:spPr>
        <a:xfrm>
          <a:off x="586955" y="1310890"/>
          <a:ext cx="905132" cy="9051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6A05A4-09C0-4A28-B911-9617311EA11F}">
      <dsp:nvSpPr>
        <dsp:cNvPr id="0" name=""/>
        <dsp:cNvSpPr/>
      </dsp:nvSpPr>
      <dsp:spPr>
        <a:xfrm>
          <a:off x="571278" y="2315409"/>
          <a:ext cx="936476" cy="87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Defining key terms</a:t>
          </a:r>
        </a:p>
      </dsp:txBody>
      <dsp:txXfrm>
        <a:off x="571278" y="2315409"/>
        <a:ext cx="936476" cy="872806"/>
      </dsp:txXfrm>
    </dsp:sp>
    <dsp:sp modelId="{17265BE0-A0DD-496E-9D65-C313E558F929}">
      <dsp:nvSpPr>
        <dsp:cNvPr id="0" name=""/>
        <dsp:cNvSpPr/>
      </dsp:nvSpPr>
      <dsp:spPr>
        <a:xfrm>
          <a:off x="3039783" y="3298564"/>
          <a:ext cx="2586093" cy="335696"/>
        </a:xfrm>
        <a:prstGeom prst="rect">
          <a:avLst/>
        </a:prstGeom>
        <a:noFill/>
        <a:ln>
          <a:noFill/>
        </a:ln>
        <a:effectLst/>
      </dsp:spPr>
      <dsp:style>
        <a:lnRef idx="0">
          <a:scrgbClr r="0" g="0" b="0"/>
        </a:lnRef>
        <a:fillRef idx="0">
          <a:scrgbClr r="0" g="0" b="0"/>
        </a:fillRef>
        <a:effectRef idx="0">
          <a:scrgbClr r="0" g="0" b="0"/>
        </a:effectRef>
        <a:fontRef idx="minor"/>
      </dsp:style>
    </dsp:sp>
    <dsp:sp modelId="{0698CDE3-217C-475D-B9CD-13567D3A28B2}">
      <dsp:nvSpPr>
        <dsp:cNvPr id="0" name=""/>
        <dsp:cNvSpPr/>
      </dsp:nvSpPr>
      <dsp:spPr>
        <a:xfrm>
          <a:off x="9829206" y="1313307"/>
          <a:ext cx="905132" cy="9051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D360B-E287-4E7B-9E35-1ED74714C354}">
      <dsp:nvSpPr>
        <dsp:cNvPr id="0" name=""/>
        <dsp:cNvSpPr/>
      </dsp:nvSpPr>
      <dsp:spPr>
        <a:xfrm>
          <a:off x="9419585" y="2308339"/>
          <a:ext cx="1985576" cy="87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Developing healthy teams and resilience in the workplace</a:t>
          </a:r>
        </a:p>
      </dsp:txBody>
      <dsp:txXfrm>
        <a:off x="9419585" y="2308339"/>
        <a:ext cx="1985576" cy="872806"/>
      </dsp:txXfrm>
    </dsp:sp>
    <dsp:sp modelId="{E4DB302E-54FC-4EC9-B54C-795FC12A39D6}">
      <dsp:nvSpPr>
        <dsp:cNvPr id="0" name=""/>
        <dsp:cNvSpPr/>
      </dsp:nvSpPr>
      <dsp:spPr>
        <a:xfrm>
          <a:off x="6078443" y="3298564"/>
          <a:ext cx="2586093" cy="335696"/>
        </a:xfrm>
        <a:prstGeom prst="rect">
          <a:avLst/>
        </a:prstGeom>
        <a:noFill/>
        <a:ln>
          <a:noFill/>
        </a:ln>
        <a:effectLst/>
      </dsp:spPr>
      <dsp:style>
        <a:lnRef idx="0">
          <a:scrgbClr r="0" g="0" b="0"/>
        </a:lnRef>
        <a:fillRef idx="0">
          <a:scrgbClr r="0" g="0" b="0"/>
        </a:fillRef>
        <a:effectRef idx="0">
          <a:scrgbClr r="0" g="0" b="0"/>
        </a:effectRef>
        <a:fontRef idx="minor"/>
      </dsp:style>
    </dsp:sp>
    <dsp:sp modelId="{D4FB12DF-541E-CA4E-9D20-F753782F2DB7}">
      <dsp:nvSpPr>
        <dsp:cNvPr id="0" name=""/>
        <dsp:cNvSpPr/>
      </dsp:nvSpPr>
      <dsp:spPr>
        <a:xfrm>
          <a:off x="3421900" y="1313307"/>
          <a:ext cx="905132" cy="9051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7175C-48BC-0A49-8272-C3EF584F3C5C}">
      <dsp:nvSpPr>
        <dsp:cNvPr id="0" name=""/>
        <dsp:cNvSpPr/>
      </dsp:nvSpPr>
      <dsp:spPr>
        <a:xfrm>
          <a:off x="6356991" y="2345363"/>
          <a:ext cx="2107614" cy="87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Understanding impacts to you and your teams</a:t>
          </a:r>
        </a:p>
      </dsp:txBody>
      <dsp:txXfrm>
        <a:off x="6356991" y="2345363"/>
        <a:ext cx="2107614" cy="872806"/>
      </dsp:txXfrm>
    </dsp:sp>
    <dsp:sp modelId="{CE3E4BB6-500D-664E-A663-A8252B91EBAE}">
      <dsp:nvSpPr>
        <dsp:cNvPr id="0" name=""/>
        <dsp:cNvSpPr/>
      </dsp:nvSpPr>
      <dsp:spPr>
        <a:xfrm>
          <a:off x="9117103" y="3298564"/>
          <a:ext cx="2586093" cy="33569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496CB-5F62-4E39-8D8D-D37A90CE838A}">
      <dsp:nvSpPr>
        <dsp:cNvPr id="0" name=""/>
        <dsp:cNvSpPr/>
      </dsp:nvSpPr>
      <dsp:spPr>
        <a:xfrm>
          <a:off x="0" y="1902"/>
          <a:ext cx="10506456" cy="9644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B2DA8-B653-4744-ADB9-A9D4649DA018}">
      <dsp:nvSpPr>
        <dsp:cNvPr id="0" name=""/>
        <dsp:cNvSpPr/>
      </dsp:nvSpPr>
      <dsp:spPr>
        <a:xfrm>
          <a:off x="291746" y="218904"/>
          <a:ext cx="530447" cy="530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1E7EF-3405-40D0-A679-F4DE2679E05E}">
      <dsp:nvSpPr>
        <dsp:cNvPr id="0" name=""/>
        <dsp:cNvSpPr/>
      </dsp:nvSpPr>
      <dsp:spPr>
        <a:xfrm>
          <a:off x="1113940" y="190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100000"/>
            </a:lnSpc>
            <a:spcBef>
              <a:spcPct val="0"/>
            </a:spcBef>
            <a:spcAft>
              <a:spcPct val="35000"/>
            </a:spcAft>
            <a:buNone/>
          </a:pPr>
          <a:r>
            <a:rPr lang="en-US" sz="1800" kern="1200" dirty="0"/>
            <a:t>Develop Resilience: Connection, Purpose, Flexibility / Adaptability and Hope. </a:t>
          </a:r>
        </a:p>
      </dsp:txBody>
      <dsp:txXfrm>
        <a:off x="1113940" y="1902"/>
        <a:ext cx="9392515" cy="964450"/>
      </dsp:txXfrm>
    </dsp:sp>
    <dsp:sp modelId="{EDE96BC7-1795-4C35-8D6B-413E757798D4}">
      <dsp:nvSpPr>
        <dsp:cNvPr id="0" name=""/>
        <dsp:cNvSpPr/>
      </dsp:nvSpPr>
      <dsp:spPr>
        <a:xfrm>
          <a:off x="0" y="1207466"/>
          <a:ext cx="10506456" cy="9644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8759-725C-40D5-B0D5-4C777AC58CAD}">
      <dsp:nvSpPr>
        <dsp:cNvPr id="0" name=""/>
        <dsp:cNvSpPr/>
      </dsp:nvSpPr>
      <dsp:spPr>
        <a:xfrm>
          <a:off x="291746" y="1424467"/>
          <a:ext cx="530447" cy="530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57DDF-50C5-4ED0-9EDE-54CD9CDEC601}">
      <dsp:nvSpPr>
        <dsp:cNvPr id="0" name=""/>
        <dsp:cNvSpPr/>
      </dsp:nvSpPr>
      <dsp:spPr>
        <a:xfrm>
          <a:off x="1113940" y="1207466"/>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100000"/>
            </a:lnSpc>
            <a:spcBef>
              <a:spcPct val="0"/>
            </a:spcBef>
            <a:spcAft>
              <a:spcPct val="35000"/>
            </a:spcAft>
            <a:buNone/>
          </a:pPr>
          <a:r>
            <a:rPr lang="en-US" sz="1800" kern="1200" dirty="0"/>
            <a:t>Hope is about trying to perceive unexpected change not as a “threat” but as a “potential opportunity” and acknowledging that this disaster isn’t going to last forever.</a:t>
          </a:r>
        </a:p>
      </dsp:txBody>
      <dsp:txXfrm>
        <a:off x="1113940" y="1207466"/>
        <a:ext cx="9392515" cy="964450"/>
      </dsp:txXfrm>
    </dsp:sp>
    <dsp:sp modelId="{2E085C75-8EBB-4701-87EE-E652EB31AAA1}">
      <dsp:nvSpPr>
        <dsp:cNvPr id="0" name=""/>
        <dsp:cNvSpPr/>
      </dsp:nvSpPr>
      <dsp:spPr>
        <a:xfrm>
          <a:off x="0" y="2413029"/>
          <a:ext cx="10506456" cy="9644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92046-5BA4-47C7-A2DE-A9B926A4B810}">
      <dsp:nvSpPr>
        <dsp:cNvPr id="0" name=""/>
        <dsp:cNvSpPr/>
      </dsp:nvSpPr>
      <dsp:spPr>
        <a:xfrm>
          <a:off x="291746" y="2630030"/>
          <a:ext cx="530447" cy="530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6E1DF-6C42-4D46-9441-1C255B55146C}">
      <dsp:nvSpPr>
        <dsp:cNvPr id="0" name=""/>
        <dsp:cNvSpPr/>
      </dsp:nvSpPr>
      <dsp:spPr>
        <a:xfrm>
          <a:off x="1113940" y="2413029"/>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100000"/>
            </a:lnSpc>
            <a:spcBef>
              <a:spcPct val="0"/>
            </a:spcBef>
            <a:spcAft>
              <a:spcPct val="35000"/>
            </a:spcAft>
            <a:buNone/>
          </a:pPr>
          <a:r>
            <a:rPr lang="en-US" sz="1800" kern="1200" dirty="0"/>
            <a:t>Maintaining and enhancing interpersonal boundaries: Know your limits. Say no to tasks that will take away from your work-life balance. Ask others to help when reaching limits.</a:t>
          </a:r>
        </a:p>
      </dsp:txBody>
      <dsp:txXfrm>
        <a:off x="1113940" y="2413029"/>
        <a:ext cx="9392515" cy="964450"/>
      </dsp:txXfrm>
    </dsp:sp>
    <dsp:sp modelId="{78ED3480-EA3D-4974-889A-DD0249DE65A1}">
      <dsp:nvSpPr>
        <dsp:cNvPr id="0" name=""/>
        <dsp:cNvSpPr/>
      </dsp:nvSpPr>
      <dsp:spPr>
        <a:xfrm>
          <a:off x="0" y="3618592"/>
          <a:ext cx="10506456" cy="9644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7FFF1-A7BC-49D4-83D9-62A93F6F20B1}">
      <dsp:nvSpPr>
        <dsp:cNvPr id="0" name=""/>
        <dsp:cNvSpPr/>
      </dsp:nvSpPr>
      <dsp:spPr>
        <a:xfrm>
          <a:off x="273456" y="3826915"/>
          <a:ext cx="530447" cy="530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A19FF-5442-4F83-A99A-B4268B18B74D}">
      <dsp:nvSpPr>
        <dsp:cNvPr id="0" name=""/>
        <dsp:cNvSpPr/>
      </dsp:nvSpPr>
      <dsp:spPr>
        <a:xfrm>
          <a:off x="1113940" y="361859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100000"/>
            </a:lnSpc>
            <a:spcBef>
              <a:spcPct val="0"/>
            </a:spcBef>
            <a:spcAft>
              <a:spcPct val="35000"/>
            </a:spcAft>
            <a:buNone/>
          </a:pPr>
          <a:r>
            <a:rPr lang="en-US" sz="1800" kern="1200" dirty="0"/>
            <a:t>Connect with people outside of work or socially within work.</a:t>
          </a:r>
        </a:p>
      </dsp:txBody>
      <dsp:txXfrm>
        <a:off x="1113940" y="3618592"/>
        <a:ext cx="9392515" cy="96445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1A7BD-CCD7-1D42-A946-FAE911497D6C}"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E77F4-FB82-C44D-9EC6-22DA05537305}" type="slidenum">
              <a:rPr lang="en-US" smtClean="0"/>
              <a:t>‹#›</a:t>
            </a:fld>
            <a:endParaRPr lang="en-US"/>
          </a:p>
        </p:txBody>
      </p:sp>
    </p:spTree>
    <p:extLst>
      <p:ext uri="{BB962C8B-B14F-4D97-AF65-F5344CB8AC3E}">
        <p14:creationId xmlns:p14="http://schemas.microsoft.com/office/powerpoint/2010/main" val="157114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4FE9C-24EC-442B-850F-65B0BA925E10}" type="slidenum">
              <a:rPr lang="en-US" smtClean="0"/>
              <a:t>1</a:t>
            </a:fld>
            <a:endParaRPr lang="en-US" dirty="0"/>
          </a:p>
        </p:txBody>
      </p:sp>
    </p:spTree>
    <p:extLst>
      <p:ext uri="{BB962C8B-B14F-4D97-AF65-F5344CB8AC3E}">
        <p14:creationId xmlns:p14="http://schemas.microsoft.com/office/powerpoint/2010/main" val="208841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2</a:t>
            </a:fld>
            <a:endParaRPr lang="en-US"/>
          </a:p>
        </p:txBody>
      </p:sp>
    </p:spTree>
    <p:extLst>
      <p:ext uri="{BB962C8B-B14F-4D97-AF65-F5344CB8AC3E}">
        <p14:creationId xmlns:p14="http://schemas.microsoft.com/office/powerpoint/2010/main" val="275054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3</a:t>
            </a:fld>
            <a:endParaRPr lang="en-US"/>
          </a:p>
        </p:txBody>
      </p:sp>
    </p:spTree>
    <p:extLst>
      <p:ext uri="{BB962C8B-B14F-4D97-AF65-F5344CB8AC3E}">
        <p14:creationId xmlns:p14="http://schemas.microsoft.com/office/powerpoint/2010/main" val="146941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5</a:t>
            </a:fld>
            <a:endParaRPr lang="en-US"/>
          </a:p>
        </p:txBody>
      </p:sp>
    </p:spTree>
    <p:extLst>
      <p:ext uri="{BB962C8B-B14F-4D97-AF65-F5344CB8AC3E}">
        <p14:creationId xmlns:p14="http://schemas.microsoft.com/office/powerpoint/2010/main" val="32905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7</a:t>
            </a:fld>
            <a:endParaRPr lang="en-US" dirty="0"/>
          </a:p>
        </p:txBody>
      </p:sp>
    </p:spTree>
    <p:extLst>
      <p:ext uri="{BB962C8B-B14F-4D97-AF65-F5344CB8AC3E}">
        <p14:creationId xmlns:p14="http://schemas.microsoft.com/office/powerpoint/2010/main" val="112054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Burnout</a:t>
            </a:r>
            <a:r>
              <a:rPr lang="en-US" sz="1200" kern="1200" dirty="0">
                <a:solidFill>
                  <a:schemeClr val="tx1"/>
                </a:solidFill>
                <a:effectLst/>
                <a:latin typeface="+mn-lt"/>
                <a:ea typeface="+mn-ea"/>
                <a:cs typeface="+mn-cs"/>
              </a:rPr>
              <a:t> is defined as exhaustion of body and mind when there is an unequal balance between the demands of the job and the coping resources available to an employee. </a:t>
            </a:r>
            <a:r>
              <a:rPr lang="en-US" sz="1200" i="1" kern="1200" dirty="0">
                <a:solidFill>
                  <a:schemeClr val="tx1"/>
                </a:solidFill>
                <a:effectLst/>
                <a:latin typeface="+mn-lt"/>
                <a:ea typeface="+mn-ea"/>
                <a:cs typeface="+mn-cs"/>
              </a:rPr>
              <a:t>Compassion fatigue</a:t>
            </a:r>
            <a:r>
              <a:rPr lang="en-US" sz="1200" kern="1200" dirty="0">
                <a:solidFill>
                  <a:schemeClr val="tx1"/>
                </a:solidFill>
                <a:effectLst/>
                <a:latin typeface="+mn-lt"/>
                <a:ea typeface="+mn-ea"/>
                <a:cs typeface="+mn-cs"/>
              </a:rPr>
              <a:t> is the emotional and physical tiredness leading to a decreased ability to empathize or feel compassion for others. It is also described as </a:t>
            </a:r>
            <a:r>
              <a:rPr lang="en-US" sz="1200" i="1" kern="1200" dirty="0">
                <a:solidFill>
                  <a:schemeClr val="tx1"/>
                </a:solidFill>
                <a:effectLst/>
                <a:latin typeface="+mn-lt"/>
                <a:ea typeface="+mn-ea"/>
                <a:cs typeface="+mn-cs"/>
              </a:rPr>
              <a:t>secondary traumatic stress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Moral injury</a:t>
            </a:r>
            <a:r>
              <a:rPr lang="en-US" sz="1200" kern="1200" dirty="0">
                <a:solidFill>
                  <a:schemeClr val="tx1"/>
                </a:solidFill>
                <a:effectLst/>
                <a:latin typeface="+mn-lt"/>
                <a:ea typeface="+mn-ea"/>
                <a:cs typeface="+mn-cs"/>
              </a:rPr>
              <a:t> is defined as strong feelings of guilt, shame, and anger about the frustration that comes from not being able to give the kind of care or service that an employee wants and expects to provide.</a:t>
            </a:r>
          </a:p>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8</a:t>
            </a:fld>
            <a:endParaRPr lang="en-US" dirty="0"/>
          </a:p>
        </p:txBody>
      </p:sp>
    </p:spTree>
    <p:extLst>
      <p:ext uri="{BB962C8B-B14F-4D97-AF65-F5344CB8AC3E}">
        <p14:creationId xmlns:p14="http://schemas.microsoft.com/office/powerpoint/2010/main" val="136270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17</a:t>
            </a:fld>
            <a:endParaRPr lang="en-US"/>
          </a:p>
        </p:txBody>
      </p:sp>
    </p:spTree>
    <p:extLst>
      <p:ext uri="{BB962C8B-B14F-4D97-AF65-F5344CB8AC3E}">
        <p14:creationId xmlns:p14="http://schemas.microsoft.com/office/powerpoint/2010/main" val="422289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12/9/20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12/9/20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39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12/9/20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984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391263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a:t>
            </a:r>
            <a:r>
              <a:rPr lang="en-US" sz="1800" baseline="0" dirty="0">
                <a:solidFill>
                  <a:srgbClr val="349D96"/>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385627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A3B1-B44A-CA41-97FE-481DB58FC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10D1A1-15A2-E346-97E2-AEEBCC00FDC3}"/>
              </a:ext>
            </a:extLst>
          </p:cNvPr>
          <p:cNvSpPr>
            <a:spLocks noGrp="1"/>
          </p:cNvSpPr>
          <p:nvPr>
            <p:ph type="dt" sz="half" idx="10"/>
          </p:nvPr>
        </p:nvSpPr>
        <p:spPr/>
        <p:txBody>
          <a:bodyPr/>
          <a:lstStyle/>
          <a:p>
            <a:fld id="{02AC24A9-CCB6-4F8D-B8DB-C2F3692CFA5A}" type="datetimeFigureOut">
              <a:rPr lang="en-US" smtClean="0"/>
              <a:t>12/9/20</a:t>
            </a:fld>
            <a:endParaRPr lang="en-US"/>
          </a:p>
        </p:txBody>
      </p:sp>
      <p:sp>
        <p:nvSpPr>
          <p:cNvPr id="4" name="Footer Placeholder 3">
            <a:extLst>
              <a:ext uri="{FF2B5EF4-FFF2-40B4-BE49-F238E27FC236}">
                <a16:creationId xmlns:a16="http://schemas.microsoft.com/office/drawing/2014/main" id="{162C769B-B044-2D4F-8CA6-A9B423F52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844D1-E5CD-1240-BB7F-84827E51484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876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363751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140185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56062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a:t>
            </a:r>
            <a:r>
              <a:rPr lang="en-US" sz="1800" baseline="0" dirty="0">
                <a:solidFill>
                  <a:srgbClr val="349D96"/>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2462386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267469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0382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16973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a:t>
            </a:r>
            <a:r>
              <a:rPr lang="en-US" sz="1800" baseline="0" dirty="0">
                <a:solidFill>
                  <a:srgbClr val="349D96"/>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395265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12/9/20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794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2069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12/9/20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8059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12/9/20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480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12/9/20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3839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12/9/20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2243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12/9/20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206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12/9/20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7168015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 id="2147483727" r:id="rId12"/>
    <p:sldLayoutId id="2147483728" r:id="rId13"/>
    <p:sldLayoutId id="2147483731" r:id="rId14"/>
    <p:sldLayoutId id="2147483729" r:id="rId15"/>
    <p:sldLayoutId id="2147483730" r:id="rId16"/>
    <p:sldLayoutId id="2147483732" r:id="rId17"/>
    <p:sldLayoutId id="2147483733" r:id="rId18"/>
    <p:sldLayoutId id="2147483734" r:id="rId19"/>
    <p:sldLayoutId id="2147483735" r:id="rId20"/>
    <p:sldLayoutId id="214748373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h.wa.gov/Portals/1/Documents/1600/coronavirus/BHG-COVID19-FamilyToolbox.pdf" TargetMode="External"/><Relationship Id="rId2" Type="http://schemas.openxmlformats.org/officeDocument/2006/relationships/hyperlink" Target="https://www.doh.wa.gov/Portals/1/Documents/1600/coronavirus/BHG-COVID19BehavioralHealthGroupImpactReferenceGuide.pdf" TargetMode="External"/><Relationship Id="rId1" Type="http://schemas.openxmlformats.org/officeDocument/2006/relationships/slideLayout" Target="../slideLayouts/slideLayout16.xml"/><Relationship Id="rId5" Type="http://schemas.openxmlformats.org/officeDocument/2006/relationships/hyperlink" Target="https://www.doh.wa.gov/Portals/1/Documents/1600/coronavirus/COVID-19-BuildingWorkplaceResilience.pdf" TargetMode="External"/><Relationship Id="rId4" Type="http://schemas.openxmlformats.org/officeDocument/2006/relationships/hyperlink" Target="https://coronavirus.wa.gov/sites/default/files/2020-07/COVID-19%20Coping%20HC%20Professionals_color.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ronavirus.wa.gov/information-for/you-and-your-family/mental-and-emotional-well-being" TargetMode="External"/><Relationship Id="rId2" Type="http://schemas.openxmlformats.org/officeDocument/2006/relationships/hyperlink" Target="https://www.doh.wa.gov/Emergencies/NovelCoronavirusOutbreak2020COVID19/HealthcareProviders/BehavioralHealthResources" TargetMode="Externa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hyperlink" Target="https://soundcloud.com/user-718826213/sets/coping-with-covid-behavior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36602" y="5226475"/>
            <a:ext cx="7237845" cy="1377873"/>
          </a:xfrm>
        </p:spPr>
        <p:txBody>
          <a:bodyPr>
            <a:noAutofit/>
          </a:bodyPr>
          <a:lstStyle/>
          <a:p>
            <a:pPr algn="r"/>
            <a:r>
              <a:rPr lang="en-US" sz="2800" b="1" dirty="0"/>
              <a:t>Trends, Workforce Impacts, &amp; Resources</a:t>
            </a:r>
          </a:p>
          <a:p>
            <a:pPr algn="r"/>
            <a:endParaRPr lang="en-US" sz="2800" b="1" dirty="0"/>
          </a:p>
          <a:p>
            <a:pPr algn="r"/>
            <a:r>
              <a:rPr lang="en-US" sz="1600" b="1" i="1" dirty="0"/>
              <a:t>Kira Mauseth, Ph.D.</a:t>
            </a:r>
          </a:p>
          <a:p>
            <a:pPr algn="r"/>
            <a:r>
              <a:rPr lang="en-US" sz="1600" b="1" i="1" dirty="0"/>
              <a:t>Behavioral Health Strike Team</a:t>
            </a:r>
          </a:p>
        </p:txBody>
      </p:sp>
      <p:sp>
        <p:nvSpPr>
          <p:cNvPr id="3" name="Title 2"/>
          <p:cNvSpPr>
            <a:spLocks noGrp="1"/>
          </p:cNvSpPr>
          <p:nvPr>
            <p:ph type="title"/>
          </p:nvPr>
        </p:nvSpPr>
        <p:spPr>
          <a:xfrm>
            <a:off x="4433453" y="4808880"/>
            <a:ext cx="6844145" cy="417595"/>
          </a:xfrm>
        </p:spPr>
        <p:txBody>
          <a:bodyPr/>
          <a:lstStyle/>
          <a:p>
            <a:r>
              <a:rPr lang="en-US" sz="2400" dirty="0"/>
              <a:t>Behavioral health impacts of COVID-19</a:t>
            </a:r>
          </a:p>
        </p:txBody>
      </p:sp>
      <p:pic>
        <p:nvPicPr>
          <p:cNvPr id="4" name="Picture 3"/>
          <p:cNvPicPr>
            <a:picLocks noChangeAspect="1"/>
          </p:cNvPicPr>
          <p:nvPr/>
        </p:nvPicPr>
        <p:blipFill>
          <a:blip r:embed="rId3"/>
          <a:stretch>
            <a:fillRect/>
          </a:stretch>
        </p:blipFill>
        <p:spPr>
          <a:xfrm>
            <a:off x="449181" y="0"/>
            <a:ext cx="11373853" cy="4555228"/>
          </a:xfrm>
          <a:prstGeom prst="rect">
            <a:avLst/>
          </a:prstGeom>
        </p:spPr>
      </p:pic>
    </p:spTree>
    <p:extLst>
      <p:ext uri="{BB962C8B-B14F-4D97-AF65-F5344CB8AC3E}">
        <p14:creationId xmlns:p14="http://schemas.microsoft.com/office/powerpoint/2010/main" val="159518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a:t>Anxiety, Depression (Census Bureau)</a:t>
            </a:r>
            <a:endParaRPr lang="en-US" dirty="0"/>
          </a:p>
        </p:txBody>
      </p:sp>
      <p:graphicFrame>
        <p:nvGraphicFramePr>
          <p:cNvPr id="5" name="Chart 4">
            <a:extLst>
              <a:ext uri="{FF2B5EF4-FFF2-40B4-BE49-F238E27FC236}">
                <a16:creationId xmlns:a16="http://schemas.microsoft.com/office/drawing/2014/main" id="{00000000-0008-0000-2200-000002000000}"/>
              </a:ext>
            </a:extLst>
          </p:cNvPr>
          <p:cNvGraphicFramePr/>
          <p:nvPr>
            <p:extLst>
              <p:ext uri="{D42A27DB-BD31-4B8C-83A1-F6EECF244321}">
                <p14:modId xmlns:p14="http://schemas.microsoft.com/office/powerpoint/2010/main" val="736805824"/>
              </p:ext>
            </p:extLst>
          </p:nvPr>
        </p:nvGraphicFramePr>
        <p:xfrm>
          <a:off x="2376926" y="1352811"/>
          <a:ext cx="7196730" cy="483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625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355600" y="1237800"/>
            <a:ext cx="11480800" cy="5620200"/>
          </a:xfrm>
        </p:spPr>
        <p:txBody>
          <a:bodyPr/>
          <a:lstStyle/>
          <a:p>
            <a:pPr marL="0" indent="0">
              <a:buNone/>
            </a:pPr>
            <a:r>
              <a:rPr lang="en-US" sz="2800" u="sng" dirty="0"/>
              <a:t>Typical long-term response to disasters is resilience</a:t>
            </a:r>
            <a:r>
              <a:rPr lang="en-US" sz="2800" dirty="0"/>
              <a:t>, rather than disorder. Resilience is something that </a:t>
            </a:r>
            <a:r>
              <a:rPr lang="en-US" sz="2800" u="sng" dirty="0"/>
              <a:t>can be intentionally taught</a:t>
            </a:r>
            <a:r>
              <a:rPr lang="en-US" sz="2800" dirty="0"/>
              <a:t>, practiced, and developed for people </a:t>
            </a:r>
            <a:r>
              <a:rPr lang="en-US" sz="2800"/>
              <a:t>across all </a:t>
            </a:r>
            <a:r>
              <a:rPr lang="en-US" sz="2800" dirty="0"/>
              <a:t>groups. </a:t>
            </a:r>
          </a:p>
          <a:p>
            <a:pPr marL="0" indent="0">
              <a:buNone/>
            </a:pPr>
            <a:endParaRPr lang="en-US" sz="1400" dirty="0"/>
          </a:p>
          <a:p>
            <a:pPr marL="0" indent="0">
              <a:buNone/>
            </a:pPr>
            <a:r>
              <a:rPr lang="en-US" sz="3200" dirty="0"/>
              <a:t>Resilience can be increased by:</a:t>
            </a:r>
          </a:p>
          <a:p>
            <a:pPr marL="512763"/>
            <a:r>
              <a:rPr lang="en-US" sz="2800" dirty="0"/>
              <a:t>Focusing on developing social </a:t>
            </a:r>
            <a:r>
              <a:rPr lang="en-US" sz="2800" b="1" dirty="0"/>
              <a:t>connections</a:t>
            </a:r>
            <a:r>
              <a:rPr lang="en-US" sz="2800" dirty="0"/>
              <a:t>, big or small</a:t>
            </a:r>
          </a:p>
          <a:p>
            <a:pPr marL="512763"/>
            <a:r>
              <a:rPr lang="en-US" sz="2800" dirty="0"/>
              <a:t>Reorienting and developing a sense of </a:t>
            </a:r>
            <a:r>
              <a:rPr lang="en-US" sz="2800" b="1" dirty="0"/>
              <a:t>purpose</a:t>
            </a:r>
          </a:p>
          <a:p>
            <a:pPr marL="512763"/>
            <a:r>
              <a:rPr lang="en-US" sz="2800" dirty="0"/>
              <a:t>Becoming adaptive and psychologically </a:t>
            </a:r>
            <a:r>
              <a:rPr lang="en-US" sz="2800" b="1" dirty="0"/>
              <a:t>flexible</a:t>
            </a:r>
          </a:p>
          <a:p>
            <a:pPr marL="512763"/>
            <a:r>
              <a:rPr lang="en-US" sz="2800" dirty="0"/>
              <a:t>Focusing on </a:t>
            </a:r>
            <a:r>
              <a:rPr lang="en-US" sz="2800" b="1" dirty="0"/>
              <a:t>hope</a:t>
            </a:r>
          </a:p>
          <a:p>
            <a:endParaRPr lang="en-US" dirty="0"/>
          </a:p>
        </p:txBody>
      </p:sp>
      <p:sp>
        <p:nvSpPr>
          <p:cNvPr id="3" name="Title 2"/>
          <p:cNvSpPr>
            <a:spLocks noGrp="1"/>
          </p:cNvSpPr>
          <p:nvPr>
            <p:ph type="title"/>
          </p:nvPr>
        </p:nvSpPr>
        <p:spPr>
          <a:xfrm>
            <a:off x="3" y="393700"/>
            <a:ext cx="12191997" cy="488064"/>
          </a:xfrm>
        </p:spPr>
        <p:txBody>
          <a:bodyPr>
            <a:normAutofit/>
          </a:bodyPr>
          <a:lstStyle/>
          <a:p>
            <a:r>
              <a:rPr lang="en-US" sz="2800" b="1" dirty="0"/>
              <a:t>The Good News</a:t>
            </a:r>
            <a:endParaRPr lang="en-US" dirty="0"/>
          </a:p>
        </p:txBody>
      </p:sp>
    </p:spTree>
    <p:extLst>
      <p:ext uri="{BB962C8B-B14F-4D97-AF65-F5344CB8AC3E}">
        <p14:creationId xmlns:p14="http://schemas.microsoft.com/office/powerpoint/2010/main" val="82952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FADD9EC3-6EE4-1649-A24F-7FE6C463C01F}"/>
              </a:ext>
            </a:extLst>
          </p:cNvPr>
          <p:cNvPicPr>
            <a:picLocks noChangeAspect="1"/>
          </p:cNvPicPr>
          <p:nvPr/>
        </p:nvPicPr>
        <p:blipFill>
          <a:blip r:embed="rId2"/>
          <a:stretch>
            <a:fillRect/>
          </a:stretch>
        </p:blipFill>
        <p:spPr>
          <a:xfrm>
            <a:off x="1714499" y="439167"/>
            <a:ext cx="9152548" cy="5979665"/>
          </a:xfrm>
          <a:prstGeom prst="rect">
            <a:avLst/>
          </a:prstGeom>
        </p:spPr>
      </p:pic>
    </p:spTree>
    <p:extLst>
      <p:ext uri="{BB962C8B-B14F-4D97-AF65-F5344CB8AC3E}">
        <p14:creationId xmlns:p14="http://schemas.microsoft.com/office/powerpoint/2010/main" val="381567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61098" y="369445"/>
            <a:ext cx="10133011" cy="848579"/>
          </a:xfrm>
        </p:spPr>
        <p:txBody>
          <a:bodyPr/>
          <a:lstStyle/>
          <a:p>
            <a:pPr algn="ctr"/>
            <a:r>
              <a:rPr lang="en-US" sz="2400" dirty="0">
                <a:latin typeface="Century Gothic" panose="020B0502020202020204" pitchFamily="34" charset="0"/>
              </a:rPr>
              <a:t>Common Experiences right now:</a:t>
            </a:r>
          </a:p>
        </p:txBody>
      </p:sp>
      <p:sp>
        <p:nvSpPr>
          <p:cNvPr id="3" name="Text Placeholder 2"/>
          <p:cNvSpPr>
            <a:spLocks noGrp="1"/>
          </p:cNvSpPr>
          <p:nvPr>
            <p:ph type="body" sz="half" idx="10"/>
          </p:nvPr>
        </p:nvSpPr>
        <p:spPr>
          <a:xfrm>
            <a:off x="1347790" y="5818576"/>
            <a:ext cx="9033883" cy="626344"/>
          </a:xfrm>
        </p:spPr>
        <p:txBody>
          <a:bodyPr/>
          <a:lstStyle/>
          <a:p>
            <a:r>
              <a:rPr lang="en-US" b="1" dirty="0">
                <a:latin typeface="Calibri" panose="020F0502020204030204" pitchFamily="34" charset="0"/>
                <a:cs typeface="Calibri" panose="020F0502020204030204" pitchFamily="34" charset="0"/>
              </a:rPr>
              <a:t>Information that normalizes the shared experience helps people develop resilience. </a:t>
            </a:r>
          </a:p>
          <a:p>
            <a:endParaRPr lang="en-US" dirty="0"/>
          </a:p>
        </p:txBody>
      </p:sp>
      <p:sp>
        <p:nvSpPr>
          <p:cNvPr id="6" name="Isosceles Triangle 5"/>
          <p:cNvSpPr/>
          <p:nvPr/>
        </p:nvSpPr>
        <p:spPr>
          <a:xfrm>
            <a:off x="2307693" y="1013472"/>
            <a:ext cx="6609146" cy="4783132"/>
          </a:xfrm>
          <a:prstGeom prst="triangle">
            <a:avLst/>
          </a:prstGeom>
          <a:solidFill>
            <a:srgbClr val="55B0B8">
              <a:hueOff val="0"/>
              <a:satOff val="0"/>
              <a:lumOff val="0"/>
              <a:alphaOff val="0"/>
            </a:srgbClr>
          </a:solidFill>
          <a:ln w="12700" cap="flat" cmpd="sng" algn="ctr">
            <a:solidFill>
              <a:srgbClr val="FFFFFF">
                <a:hueOff val="0"/>
                <a:satOff val="0"/>
                <a:lumOff val="0"/>
                <a:alphaOff val="0"/>
              </a:srgbClr>
            </a:solidFill>
            <a:prstDash val="solid"/>
            <a:miter lim="800000"/>
          </a:ln>
          <a:effectLst/>
        </p:spPr>
      </p:sp>
      <p:grpSp>
        <p:nvGrpSpPr>
          <p:cNvPr id="7" name="Group 6"/>
          <p:cNvGrpSpPr/>
          <p:nvPr/>
        </p:nvGrpSpPr>
        <p:grpSpPr>
          <a:xfrm>
            <a:off x="5584430" y="1377444"/>
            <a:ext cx="3649370" cy="570214"/>
            <a:chOff x="3250203" y="561989"/>
            <a:chExt cx="3649370" cy="570214"/>
          </a:xfrm>
        </p:grpSpPr>
        <p:sp>
          <p:nvSpPr>
            <p:cNvPr id="26" name="Rounded Rectangle 25"/>
            <p:cNvSpPr/>
            <p:nvPr/>
          </p:nvSpPr>
          <p:spPr>
            <a:xfrm>
              <a:off x="3250203" y="561989"/>
              <a:ext cx="3649370" cy="570214"/>
            </a:xfrm>
            <a:prstGeom prst="roundRect">
              <a:avLst/>
            </a:prstGeom>
            <a:ln>
              <a:solidFill>
                <a:srgbClr val="349D96"/>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txBox="1"/>
            <p:nvPr/>
          </p:nvSpPr>
          <p:spPr>
            <a:xfrm>
              <a:off x="3278039" y="589825"/>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Easily distracted / trouble focusing</a:t>
              </a:r>
            </a:p>
          </p:txBody>
        </p:sp>
      </p:grpSp>
      <p:grpSp>
        <p:nvGrpSpPr>
          <p:cNvPr id="8" name="Group 7"/>
          <p:cNvGrpSpPr/>
          <p:nvPr/>
        </p:nvGrpSpPr>
        <p:grpSpPr>
          <a:xfrm>
            <a:off x="5584430" y="2018935"/>
            <a:ext cx="3649370" cy="570214"/>
            <a:chOff x="3250203" y="1203480"/>
            <a:chExt cx="3649370" cy="570214"/>
          </a:xfrm>
        </p:grpSpPr>
        <p:sp>
          <p:nvSpPr>
            <p:cNvPr id="24" name="Rounded Rectangle 23"/>
            <p:cNvSpPr/>
            <p:nvPr/>
          </p:nvSpPr>
          <p:spPr>
            <a:xfrm>
              <a:off x="3250203" y="1203480"/>
              <a:ext cx="3649370" cy="570214"/>
            </a:xfrm>
            <a:prstGeom prst="roundRect">
              <a:avLst/>
            </a:prstGeom>
            <a:ln>
              <a:solidFill>
                <a:srgbClr val="349D96"/>
              </a:solidFill>
            </a:ln>
          </p:spPr>
          <p:style>
            <a:lnRef idx="2">
              <a:schemeClr val="accent3">
                <a:hueOff val="-246485"/>
                <a:satOff val="-126"/>
                <a:lumOff val="-2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6"/>
            <p:cNvSpPr txBox="1"/>
            <p:nvPr/>
          </p:nvSpPr>
          <p:spPr>
            <a:xfrm>
              <a:off x="3278039" y="1231316"/>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Trouble remembering things</a:t>
              </a:r>
            </a:p>
          </p:txBody>
        </p:sp>
      </p:grpSp>
      <p:grpSp>
        <p:nvGrpSpPr>
          <p:cNvPr id="9" name="Group 8"/>
          <p:cNvGrpSpPr/>
          <p:nvPr/>
        </p:nvGrpSpPr>
        <p:grpSpPr>
          <a:xfrm>
            <a:off x="5584430" y="2660426"/>
            <a:ext cx="3649370" cy="570214"/>
            <a:chOff x="3250203" y="1844971"/>
            <a:chExt cx="3649370" cy="570214"/>
          </a:xfrm>
        </p:grpSpPr>
        <p:sp>
          <p:nvSpPr>
            <p:cNvPr id="22" name="Rounded Rectangle 21"/>
            <p:cNvSpPr/>
            <p:nvPr/>
          </p:nvSpPr>
          <p:spPr>
            <a:xfrm>
              <a:off x="3250203" y="1844971"/>
              <a:ext cx="3649370" cy="570214"/>
            </a:xfrm>
            <a:prstGeom prst="roundRect">
              <a:avLst/>
            </a:prstGeom>
            <a:ln>
              <a:solidFill>
                <a:srgbClr val="349D96"/>
              </a:solidFill>
            </a:ln>
          </p:spPr>
          <p:style>
            <a:lnRef idx="2">
              <a:schemeClr val="accent3">
                <a:hueOff val="-492971"/>
                <a:satOff val="-252"/>
                <a:lumOff val="-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8"/>
            <p:cNvSpPr txBox="1"/>
            <p:nvPr/>
          </p:nvSpPr>
          <p:spPr>
            <a:xfrm>
              <a:off x="3278039" y="1872807"/>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Quick to anger or easily frustrated</a:t>
              </a:r>
            </a:p>
          </p:txBody>
        </p:sp>
      </p:grpSp>
      <p:grpSp>
        <p:nvGrpSpPr>
          <p:cNvPr id="10" name="Group 9"/>
          <p:cNvGrpSpPr/>
          <p:nvPr/>
        </p:nvGrpSpPr>
        <p:grpSpPr>
          <a:xfrm>
            <a:off x="5584430" y="3301917"/>
            <a:ext cx="3649370" cy="570214"/>
            <a:chOff x="3250203" y="2486462"/>
            <a:chExt cx="3649370" cy="570214"/>
          </a:xfrm>
        </p:grpSpPr>
        <p:sp>
          <p:nvSpPr>
            <p:cNvPr id="20" name="Rounded Rectangle 19"/>
            <p:cNvSpPr/>
            <p:nvPr/>
          </p:nvSpPr>
          <p:spPr>
            <a:xfrm>
              <a:off x="3250203" y="2486462"/>
              <a:ext cx="3649370" cy="570214"/>
            </a:xfrm>
            <a:prstGeom prst="roundRect">
              <a:avLst/>
            </a:prstGeom>
            <a:ln>
              <a:solidFill>
                <a:srgbClr val="349D96"/>
              </a:solidFill>
            </a:ln>
          </p:spPr>
          <p:style>
            <a:lnRef idx="2">
              <a:schemeClr val="accent3">
                <a:hueOff val="-739456"/>
                <a:satOff val="-378"/>
                <a:lumOff val="-68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0"/>
            <p:cNvSpPr txBox="1"/>
            <p:nvPr/>
          </p:nvSpPr>
          <p:spPr>
            <a:xfrm>
              <a:off x="3278039" y="2514298"/>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Frequent headaches or stomachaches</a:t>
              </a:r>
            </a:p>
          </p:txBody>
        </p:sp>
      </p:grpSp>
      <p:grpSp>
        <p:nvGrpSpPr>
          <p:cNvPr id="11" name="Group 10"/>
          <p:cNvGrpSpPr/>
          <p:nvPr/>
        </p:nvGrpSpPr>
        <p:grpSpPr>
          <a:xfrm>
            <a:off x="5584430" y="3943408"/>
            <a:ext cx="3649370" cy="570214"/>
            <a:chOff x="3250203" y="3127953"/>
            <a:chExt cx="3649370" cy="570214"/>
          </a:xfrm>
        </p:grpSpPr>
        <p:sp>
          <p:nvSpPr>
            <p:cNvPr id="18" name="Rounded Rectangle 17"/>
            <p:cNvSpPr/>
            <p:nvPr/>
          </p:nvSpPr>
          <p:spPr>
            <a:xfrm>
              <a:off x="3250203" y="3127953"/>
              <a:ext cx="3649370" cy="570214"/>
            </a:xfrm>
            <a:prstGeom prst="roundRect">
              <a:avLst/>
            </a:prstGeom>
            <a:ln>
              <a:solidFill>
                <a:srgbClr val="349D96"/>
              </a:solidFill>
            </a:ln>
          </p:spPr>
          <p:style>
            <a:lnRef idx="2">
              <a:schemeClr val="accent3">
                <a:hueOff val="-985941"/>
                <a:satOff val="-504"/>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12"/>
            <p:cNvSpPr txBox="1"/>
            <p:nvPr/>
          </p:nvSpPr>
          <p:spPr>
            <a:xfrm>
              <a:off x="3278039" y="3155789"/>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Trouble falling or staying asleep</a:t>
              </a:r>
            </a:p>
          </p:txBody>
        </p:sp>
      </p:grpSp>
      <p:grpSp>
        <p:nvGrpSpPr>
          <p:cNvPr id="12" name="Group 11"/>
          <p:cNvGrpSpPr/>
          <p:nvPr/>
        </p:nvGrpSpPr>
        <p:grpSpPr>
          <a:xfrm>
            <a:off x="5584430" y="4584899"/>
            <a:ext cx="3649370" cy="570214"/>
            <a:chOff x="3250203" y="3769444"/>
            <a:chExt cx="3649370" cy="570214"/>
          </a:xfrm>
        </p:grpSpPr>
        <p:sp>
          <p:nvSpPr>
            <p:cNvPr id="16" name="Rounded Rectangle 15"/>
            <p:cNvSpPr/>
            <p:nvPr/>
          </p:nvSpPr>
          <p:spPr>
            <a:xfrm>
              <a:off x="3250203" y="3769444"/>
              <a:ext cx="3649370" cy="570214"/>
            </a:xfrm>
            <a:prstGeom prst="roundRect">
              <a:avLst/>
            </a:prstGeom>
            <a:ln>
              <a:solidFill>
                <a:srgbClr val="349D96"/>
              </a:solidFill>
            </a:ln>
          </p:spPr>
          <p:style>
            <a:lnRef idx="2">
              <a:schemeClr val="accent3">
                <a:hueOff val="-1232426"/>
                <a:satOff val="-630"/>
                <a:lumOff val="-114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14"/>
            <p:cNvSpPr txBox="1"/>
            <p:nvPr/>
          </p:nvSpPr>
          <p:spPr>
            <a:xfrm>
              <a:off x="3278039" y="3797280"/>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Carbs!</a:t>
              </a:r>
            </a:p>
          </p:txBody>
        </p:sp>
      </p:grpSp>
      <p:grpSp>
        <p:nvGrpSpPr>
          <p:cNvPr id="13" name="Group 12"/>
          <p:cNvGrpSpPr/>
          <p:nvPr/>
        </p:nvGrpSpPr>
        <p:grpSpPr>
          <a:xfrm>
            <a:off x="5584430" y="5226390"/>
            <a:ext cx="3649370" cy="570214"/>
            <a:chOff x="3250203" y="4410935"/>
            <a:chExt cx="3649370" cy="570214"/>
          </a:xfrm>
        </p:grpSpPr>
        <p:sp>
          <p:nvSpPr>
            <p:cNvPr id="14" name="Rounded Rectangle 13"/>
            <p:cNvSpPr/>
            <p:nvPr/>
          </p:nvSpPr>
          <p:spPr>
            <a:xfrm>
              <a:off x="3250203" y="4410935"/>
              <a:ext cx="3649370" cy="570214"/>
            </a:xfrm>
            <a:prstGeom prst="roundRect">
              <a:avLst/>
            </a:prstGeom>
            <a:ln>
              <a:solidFill>
                <a:srgbClr val="349D96"/>
              </a:solidFill>
            </a:ln>
          </p:spPr>
          <p:style>
            <a:lnRef idx="2">
              <a:schemeClr val="accent3">
                <a:hueOff val="-1478912"/>
                <a:satOff val="-756"/>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16"/>
            <p:cNvSpPr txBox="1"/>
            <p:nvPr/>
          </p:nvSpPr>
          <p:spPr>
            <a:xfrm>
              <a:off x="3278039" y="4438771"/>
              <a:ext cx="3593698" cy="514542"/>
            </a:xfrm>
            <a:prstGeom prst="rect">
              <a:avLst/>
            </a:prstGeom>
            <a:ln>
              <a:solidFill>
                <a:srgbClr val="349D96"/>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Calibri" panose="020F0502020204030204" pitchFamily="34" charset="0"/>
                  <a:cs typeface="Calibri" panose="020F0502020204030204" pitchFamily="34" charset="0"/>
                </a:rPr>
                <a:t>Sadness or loneliness (even with all the meetings!)</a:t>
              </a:r>
            </a:p>
          </p:txBody>
        </p:sp>
      </p:grpSp>
    </p:spTree>
    <p:extLst>
      <p:ext uri="{BB962C8B-B14F-4D97-AF65-F5344CB8AC3E}">
        <p14:creationId xmlns:p14="http://schemas.microsoft.com/office/powerpoint/2010/main" val="251695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dirty="0"/>
          </a:p>
          <a:p>
            <a:pPr marL="342900" indent="-342900">
              <a:buFont typeface="Arial" panose="020B0604020202020204" pitchFamily="34" charset="0"/>
              <a:buChar char="•"/>
            </a:pPr>
            <a:r>
              <a:rPr lang="en-US" sz="2600" dirty="0"/>
              <a:t>Potential for increased emotional responses:</a:t>
            </a:r>
          </a:p>
          <a:p>
            <a:pPr marL="623887" lvl="1" indent="-342900">
              <a:buFont typeface="Arial" panose="020B0604020202020204" pitchFamily="34" charset="0"/>
              <a:buChar char="•"/>
            </a:pPr>
            <a:r>
              <a:rPr lang="en-US" sz="2600" dirty="0"/>
              <a:t>Anger</a:t>
            </a:r>
          </a:p>
          <a:p>
            <a:pPr marL="623887" lvl="1" indent="-342900">
              <a:buFont typeface="Arial" panose="020B0604020202020204" pitchFamily="34" charset="0"/>
              <a:buChar char="•"/>
            </a:pPr>
            <a:r>
              <a:rPr lang="en-US" sz="2600" dirty="0"/>
              <a:t>Fear</a:t>
            </a:r>
          </a:p>
          <a:p>
            <a:pPr marL="623887" lvl="1" indent="-342900">
              <a:buFont typeface="Arial" panose="020B0604020202020204" pitchFamily="34" charset="0"/>
              <a:buChar char="•"/>
            </a:pPr>
            <a:r>
              <a:rPr lang="en-US" sz="2600" dirty="0"/>
              <a:t>Frustration</a:t>
            </a:r>
          </a:p>
          <a:p>
            <a:pPr marL="623887" lvl="1" indent="-342900">
              <a:buFont typeface="Arial" panose="020B0604020202020204" pitchFamily="34" charset="0"/>
              <a:buChar char="•"/>
            </a:pPr>
            <a:r>
              <a:rPr lang="en-US" sz="2600" dirty="0"/>
              <a:t>Less higher-level thinking capacity</a:t>
            </a:r>
          </a:p>
          <a:p>
            <a:pPr marL="623887" lvl="1" indent="-342900">
              <a:buFont typeface="Arial" panose="020B0604020202020204" pitchFamily="34" charset="0"/>
              <a:buChar char="•"/>
            </a:pPr>
            <a:r>
              <a:rPr lang="en-US" sz="2600" dirty="0"/>
              <a:t>EXHAUSTION</a:t>
            </a:r>
          </a:p>
        </p:txBody>
      </p:sp>
      <p:sp>
        <p:nvSpPr>
          <p:cNvPr id="3" name="Title 2"/>
          <p:cNvSpPr>
            <a:spLocks noGrp="1"/>
          </p:cNvSpPr>
          <p:nvPr>
            <p:ph type="title"/>
          </p:nvPr>
        </p:nvSpPr>
        <p:spPr/>
        <p:txBody>
          <a:bodyPr>
            <a:normAutofit fontScale="90000"/>
          </a:bodyPr>
          <a:lstStyle/>
          <a:p>
            <a:r>
              <a:rPr lang="en-US" dirty="0"/>
              <a:t>Stressed Brains in the Workplace</a:t>
            </a:r>
          </a:p>
        </p:txBody>
      </p:sp>
    </p:spTree>
    <p:extLst>
      <p:ext uri="{BB962C8B-B14F-4D97-AF65-F5344CB8AC3E}">
        <p14:creationId xmlns:p14="http://schemas.microsoft.com/office/powerpoint/2010/main" val="201465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12064" y="1572767"/>
            <a:ext cx="11301984" cy="4763377"/>
          </a:xfrm>
        </p:spPr>
        <p:txBody>
          <a:bodyPr/>
          <a:lstStyle/>
          <a:p>
            <a:r>
              <a:rPr lang="en-US" sz="2000" dirty="0"/>
              <a:t>Burnout can lead to many harmful consequences, including changes in the way people view:</a:t>
            </a:r>
          </a:p>
          <a:p>
            <a:pPr lvl="1">
              <a:lnSpc>
                <a:spcPct val="100000"/>
              </a:lnSpc>
            </a:pPr>
            <a:r>
              <a:rPr lang="en-US" sz="2000" dirty="0"/>
              <a:t>Themselves</a:t>
            </a:r>
          </a:p>
          <a:p>
            <a:pPr lvl="1">
              <a:lnSpc>
                <a:spcPct val="100000"/>
              </a:lnSpc>
            </a:pPr>
            <a:r>
              <a:rPr lang="en-US" sz="2000" dirty="0"/>
              <a:t>Their environment</a:t>
            </a:r>
          </a:p>
          <a:p>
            <a:pPr lvl="1">
              <a:lnSpc>
                <a:spcPct val="100000"/>
              </a:lnSpc>
            </a:pPr>
            <a:r>
              <a:rPr lang="en-US" sz="2000" dirty="0"/>
              <a:t>Their world</a:t>
            </a:r>
          </a:p>
          <a:p>
            <a:pPr lvl="1">
              <a:lnSpc>
                <a:spcPct val="100000"/>
              </a:lnSpc>
            </a:pPr>
            <a:r>
              <a:rPr lang="en-US" sz="2000" dirty="0"/>
              <a:t>Their meaning or purpose and</a:t>
            </a:r>
          </a:p>
          <a:p>
            <a:pPr lvl="1">
              <a:lnSpc>
                <a:spcPct val="100000"/>
              </a:lnSpc>
            </a:pPr>
            <a:r>
              <a:rPr lang="en-US" sz="2000" dirty="0"/>
              <a:t>The future</a:t>
            </a:r>
          </a:p>
          <a:p>
            <a:r>
              <a:rPr lang="en-US" sz="2000" dirty="0"/>
              <a:t>Other workplace factors that contribute to burnout include:</a:t>
            </a:r>
          </a:p>
          <a:p>
            <a:pPr lvl="1">
              <a:lnSpc>
                <a:spcPct val="100000"/>
              </a:lnSpc>
            </a:pPr>
            <a:r>
              <a:rPr lang="en-US" sz="2000" dirty="0"/>
              <a:t>When people don’t (or aren’t able to) process the emotional rewards from their work.</a:t>
            </a:r>
          </a:p>
          <a:p>
            <a:pPr lvl="1">
              <a:lnSpc>
                <a:spcPct val="100000"/>
              </a:lnSpc>
            </a:pPr>
            <a:r>
              <a:rPr lang="en-US" sz="2000" dirty="0"/>
              <a:t>Work where there may be few </a:t>
            </a:r>
            <a:r>
              <a:rPr lang="en-US" sz="2000" i="1" dirty="0"/>
              <a:t>compassion rewards</a:t>
            </a:r>
            <a:r>
              <a:rPr lang="en-US" sz="2000" dirty="0"/>
              <a:t> (The work regularly feels more challenging or draining than rewarding).</a:t>
            </a:r>
          </a:p>
          <a:p>
            <a:pPr lvl="1">
              <a:lnSpc>
                <a:spcPct val="100000"/>
              </a:lnSpc>
            </a:pPr>
            <a:r>
              <a:rPr lang="en-US" sz="2000" dirty="0"/>
              <a:t>Too few resources and too much personal demand to meet perceived needs or asks.</a:t>
            </a:r>
          </a:p>
          <a:p>
            <a:pPr marL="0" indent="0">
              <a:buNone/>
            </a:pPr>
            <a:endParaRPr lang="en-US" dirty="0"/>
          </a:p>
          <a:p>
            <a:pPr marL="280987" lvl="1" indent="0">
              <a:buNone/>
            </a:pPr>
            <a:endParaRPr lang="en-US" dirty="0"/>
          </a:p>
          <a:p>
            <a:endParaRPr lang="en-US" dirty="0"/>
          </a:p>
          <a:p>
            <a:endParaRPr lang="en-US" dirty="0"/>
          </a:p>
          <a:p>
            <a:pPr lvl="1"/>
            <a:endParaRPr lang="en-US" dirty="0"/>
          </a:p>
          <a:p>
            <a:pPr marL="280987" lvl="1" indent="0">
              <a:buNone/>
            </a:pPr>
            <a:endParaRPr lang="en-US" dirty="0"/>
          </a:p>
          <a:p>
            <a:pPr marL="280987" lvl="1" indent="0">
              <a:buNone/>
            </a:pPr>
            <a:endParaRPr lang="en-US" dirty="0"/>
          </a:p>
        </p:txBody>
      </p:sp>
      <p:sp>
        <p:nvSpPr>
          <p:cNvPr id="3" name="Title 2"/>
          <p:cNvSpPr>
            <a:spLocks noGrp="1"/>
          </p:cNvSpPr>
          <p:nvPr>
            <p:ph type="title"/>
          </p:nvPr>
        </p:nvSpPr>
        <p:spPr/>
        <p:txBody>
          <a:bodyPr>
            <a:normAutofit fontScale="90000"/>
          </a:bodyPr>
          <a:lstStyle/>
          <a:p>
            <a:r>
              <a:rPr lang="en-US" dirty="0"/>
              <a:t>Compassion Fatigue And Job Burnout</a:t>
            </a:r>
          </a:p>
        </p:txBody>
      </p:sp>
    </p:spTree>
    <p:extLst>
      <p:ext uri="{BB962C8B-B14F-4D97-AF65-F5344CB8AC3E}">
        <p14:creationId xmlns:p14="http://schemas.microsoft.com/office/powerpoint/2010/main" val="373707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931401" y="1156003"/>
            <a:ext cx="10070943" cy="4662833"/>
          </a:xfrm>
        </p:spPr>
        <p:txBody>
          <a:bodyPr/>
          <a:lstStyle/>
          <a:p>
            <a:endParaRPr lang="en-US" b="1" dirty="0"/>
          </a:p>
          <a:p>
            <a:r>
              <a:rPr lang="en-US" b="1" dirty="0"/>
              <a:t>Walk the Walk:</a:t>
            </a:r>
            <a:r>
              <a:rPr lang="en-US" dirty="0"/>
              <a:t> What is DONE is what matters, not what people are told to do.</a:t>
            </a:r>
          </a:p>
          <a:p>
            <a:pPr marL="0" indent="0">
              <a:buNone/>
            </a:pPr>
            <a:endParaRPr lang="en-US" sz="1200" dirty="0"/>
          </a:p>
          <a:p>
            <a:r>
              <a:rPr lang="en-US" b="1" dirty="0"/>
              <a:t>Be honest and open </a:t>
            </a:r>
            <a:r>
              <a:rPr lang="en-US" dirty="0"/>
              <a:t>in the communication process.</a:t>
            </a:r>
          </a:p>
          <a:p>
            <a:pPr lvl="1"/>
            <a:r>
              <a:rPr lang="en-US" dirty="0"/>
              <a:t>If you don’t know, tell your team you don’t know.</a:t>
            </a:r>
          </a:p>
          <a:p>
            <a:pPr marL="457200" lvl="1" indent="0">
              <a:buNone/>
            </a:pPr>
            <a:endParaRPr lang="en-US" sz="1200" dirty="0"/>
          </a:p>
          <a:p>
            <a:r>
              <a:rPr lang="en-US" b="1" dirty="0"/>
              <a:t>Active Listening</a:t>
            </a:r>
            <a:r>
              <a:rPr lang="en-US" dirty="0"/>
              <a:t> is something that all team members can benefit from learning and practicing.</a:t>
            </a:r>
          </a:p>
          <a:p>
            <a:pPr lvl="1"/>
            <a:r>
              <a:rPr lang="en-US" dirty="0"/>
              <a:t>Listen with the intention of understanding and caring, NOT to problem solve.</a:t>
            </a:r>
          </a:p>
          <a:p>
            <a:pPr marL="280988" lvl="1" indent="0">
              <a:buNone/>
            </a:pPr>
            <a:endParaRPr lang="en-US" dirty="0"/>
          </a:p>
          <a:p>
            <a:pPr marL="280988" lvl="1" indent="0">
              <a:buNone/>
            </a:pPr>
            <a:endParaRPr lang="en-US" dirty="0"/>
          </a:p>
        </p:txBody>
      </p:sp>
      <p:sp>
        <p:nvSpPr>
          <p:cNvPr id="3" name="Title 2"/>
          <p:cNvSpPr>
            <a:spLocks noGrp="1"/>
          </p:cNvSpPr>
          <p:nvPr>
            <p:ph type="title"/>
          </p:nvPr>
        </p:nvSpPr>
        <p:spPr/>
        <p:txBody>
          <a:bodyPr>
            <a:normAutofit fontScale="90000"/>
          </a:bodyPr>
          <a:lstStyle/>
          <a:p>
            <a:r>
              <a:rPr lang="en-US" dirty="0"/>
              <a:t>Opportunities for Supervisors &amp; Managers</a:t>
            </a:r>
          </a:p>
        </p:txBody>
      </p:sp>
    </p:spTree>
    <p:extLst>
      <p:ext uri="{BB962C8B-B14F-4D97-AF65-F5344CB8AC3E}">
        <p14:creationId xmlns:p14="http://schemas.microsoft.com/office/powerpoint/2010/main" val="220145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DCE8F-451A-B049-BE32-103AA7EE2352}"/>
              </a:ext>
            </a:extLst>
          </p:cNvPr>
          <p:cNvSpPr>
            <a:spLocks noGrp="1"/>
          </p:cNvSpPr>
          <p:nvPr>
            <p:ph type="title"/>
          </p:nvPr>
        </p:nvSpPr>
        <p:spPr>
          <a:xfrm>
            <a:off x="838200" y="282220"/>
            <a:ext cx="10506456" cy="1010264"/>
          </a:xfrm>
        </p:spPr>
        <p:txBody>
          <a:bodyPr vert="horz" lIns="91440" tIns="45720" rIns="91440" bIns="45720" rtlCol="0" anchor="ctr">
            <a:normAutofit/>
          </a:bodyPr>
          <a:lstStyle/>
          <a:p>
            <a:pPr algn="l"/>
            <a:r>
              <a:rPr lang="en-US" sz="3700"/>
              <a:t>What can we do to reduce burnout generally?</a:t>
            </a:r>
          </a:p>
        </p:txBody>
      </p:sp>
      <p:sp>
        <p:nvSpPr>
          <p:cNvPr id="17" name="Rectangle 1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7D94A79-682D-4AC1-B91B-7BEEE4C643EB}"/>
              </a:ext>
            </a:extLst>
          </p:cNvPr>
          <p:cNvGraphicFramePr/>
          <p:nvPr>
            <p:extLst>
              <p:ext uri="{D42A27DB-BD31-4B8C-83A1-F6EECF244321}">
                <p14:modId xmlns:p14="http://schemas.microsoft.com/office/powerpoint/2010/main" val="1222027180"/>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76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Internal Strengths</a:t>
            </a:r>
          </a:p>
        </p:txBody>
      </p:sp>
      <p:sp>
        <p:nvSpPr>
          <p:cNvPr id="3" name="Text Placeholder 2"/>
          <p:cNvSpPr>
            <a:spLocks noGrp="1"/>
          </p:cNvSpPr>
          <p:nvPr>
            <p:ph type="body" sz="quarter" idx="23"/>
          </p:nvPr>
        </p:nvSpPr>
        <p:spPr/>
        <p:txBody>
          <a:bodyPr/>
          <a:lstStyle/>
          <a:p>
            <a:r>
              <a:rPr lang="en-US" dirty="0"/>
              <a:t>External Resources</a:t>
            </a:r>
          </a:p>
        </p:txBody>
      </p:sp>
      <p:sp>
        <p:nvSpPr>
          <p:cNvPr id="4" name="Text Placeholder 3"/>
          <p:cNvSpPr>
            <a:spLocks noGrp="1"/>
          </p:cNvSpPr>
          <p:nvPr>
            <p:ph type="body" sz="quarter" idx="24"/>
          </p:nvPr>
        </p:nvSpPr>
        <p:spPr/>
        <p:txBody>
          <a:bodyPr/>
          <a:lstStyle/>
          <a:p>
            <a:pPr marL="342900" indent="-342900">
              <a:buFont typeface="Arial" panose="020B0604020202020204" pitchFamily="34" charset="0"/>
              <a:buChar char="•"/>
            </a:pPr>
            <a:r>
              <a:rPr lang="en-US" sz="2000" dirty="0"/>
              <a:t>Cooperation and communication</a:t>
            </a:r>
          </a:p>
          <a:p>
            <a:pPr marL="342900" indent="-342900">
              <a:buFont typeface="Arial" panose="020B0604020202020204" pitchFamily="34" charset="0"/>
              <a:buChar char="•"/>
            </a:pPr>
            <a:r>
              <a:rPr lang="en-US" sz="2000" dirty="0"/>
              <a:t>Problem solving</a:t>
            </a:r>
          </a:p>
          <a:p>
            <a:pPr marL="342900" indent="-342900">
              <a:buFont typeface="Arial" panose="020B0604020202020204" pitchFamily="34" charset="0"/>
              <a:buChar char="•"/>
            </a:pPr>
            <a:r>
              <a:rPr lang="en-US" sz="2000" dirty="0"/>
              <a:t>Self-awareness</a:t>
            </a:r>
          </a:p>
          <a:p>
            <a:pPr marL="342900" indent="-342900">
              <a:buFont typeface="Arial" panose="020B0604020202020204" pitchFamily="34" charset="0"/>
              <a:buChar char="•"/>
            </a:pPr>
            <a:r>
              <a:rPr lang="en-US" sz="2000" dirty="0"/>
              <a:t>Empathy</a:t>
            </a:r>
          </a:p>
          <a:p>
            <a:pPr marL="342900" indent="-342900">
              <a:buFont typeface="Arial" panose="020B0604020202020204" pitchFamily="34" charset="0"/>
              <a:buChar char="•"/>
            </a:pPr>
            <a:r>
              <a:rPr lang="en-US" sz="2000" dirty="0"/>
              <a:t>Self-efficacy</a:t>
            </a:r>
          </a:p>
          <a:p>
            <a:pPr marL="342900" indent="-342900">
              <a:buFont typeface="Arial" panose="020B0604020202020204" pitchFamily="34" charset="0"/>
              <a:buChar char="•"/>
            </a:pPr>
            <a:r>
              <a:rPr lang="en-US" sz="2000" dirty="0"/>
              <a:t>Goals and aspirations</a:t>
            </a:r>
          </a:p>
        </p:txBody>
      </p:sp>
      <p:sp>
        <p:nvSpPr>
          <p:cNvPr id="5" name="Text Placeholder 4"/>
          <p:cNvSpPr>
            <a:spLocks noGrp="1"/>
          </p:cNvSpPr>
          <p:nvPr>
            <p:ph type="body" sz="quarter" idx="25"/>
          </p:nvPr>
        </p:nvSpPr>
        <p:spPr/>
        <p:txBody>
          <a:bodyPr/>
          <a:lstStyle/>
          <a:p>
            <a:pPr marL="342900" indent="-342900">
              <a:buFont typeface="Arial" panose="020B0604020202020204" pitchFamily="34" charset="0"/>
              <a:buChar char="•"/>
            </a:pPr>
            <a:r>
              <a:rPr lang="en-US" sz="2000" dirty="0"/>
              <a:t>What has worked well for you in the past?</a:t>
            </a:r>
          </a:p>
          <a:p>
            <a:pPr marL="342900" indent="-342900">
              <a:buFont typeface="Arial" panose="020B0604020202020204" pitchFamily="34" charset="0"/>
              <a:buChar char="•"/>
            </a:pPr>
            <a:r>
              <a:rPr lang="en-US" sz="2000" dirty="0"/>
              <a:t>Why did that work well?</a:t>
            </a:r>
          </a:p>
          <a:p>
            <a:pPr marL="342900" indent="-342900">
              <a:buFont typeface="Arial" panose="020B0604020202020204" pitchFamily="34" charset="0"/>
              <a:buChar char="•"/>
            </a:pPr>
            <a:r>
              <a:rPr lang="en-US" sz="2000" dirty="0"/>
              <a:t>What resources are still needed?</a:t>
            </a:r>
          </a:p>
        </p:txBody>
      </p:sp>
      <p:sp>
        <p:nvSpPr>
          <p:cNvPr id="6" name="Title 5"/>
          <p:cNvSpPr>
            <a:spLocks noGrp="1"/>
          </p:cNvSpPr>
          <p:nvPr>
            <p:ph type="title"/>
          </p:nvPr>
        </p:nvSpPr>
        <p:spPr/>
        <p:txBody>
          <a:bodyPr>
            <a:normAutofit fontScale="90000"/>
          </a:bodyPr>
          <a:lstStyle/>
          <a:p>
            <a:r>
              <a:rPr lang="en-US" dirty="0"/>
              <a:t>Resilience</a:t>
            </a:r>
          </a:p>
        </p:txBody>
      </p:sp>
    </p:spTree>
    <p:extLst>
      <p:ext uri="{BB962C8B-B14F-4D97-AF65-F5344CB8AC3E}">
        <p14:creationId xmlns:p14="http://schemas.microsoft.com/office/powerpoint/2010/main" val="1438541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319319" y="1471763"/>
            <a:ext cx="2698147" cy="372955"/>
          </a:xfrm>
        </p:spPr>
        <p:txBody>
          <a:bodyPr/>
          <a:lstStyle/>
          <a:p>
            <a:r>
              <a:rPr lang="en-US" dirty="0"/>
              <a:t>Purpose</a:t>
            </a:r>
          </a:p>
        </p:txBody>
      </p:sp>
      <p:sp>
        <p:nvSpPr>
          <p:cNvPr id="3" name="Text Placeholder 2"/>
          <p:cNvSpPr>
            <a:spLocks noGrp="1"/>
          </p:cNvSpPr>
          <p:nvPr>
            <p:ph type="body" sz="quarter" idx="23"/>
          </p:nvPr>
        </p:nvSpPr>
        <p:spPr>
          <a:xfrm>
            <a:off x="5224769" y="1521362"/>
            <a:ext cx="2672144" cy="372955"/>
          </a:xfrm>
        </p:spPr>
        <p:txBody>
          <a:bodyPr/>
          <a:lstStyle/>
          <a:p>
            <a:r>
              <a:rPr lang="en-US" dirty="0"/>
              <a:t>Connection</a:t>
            </a:r>
          </a:p>
        </p:txBody>
      </p:sp>
      <p:sp>
        <p:nvSpPr>
          <p:cNvPr id="4" name="Text Placeholder 3"/>
          <p:cNvSpPr>
            <a:spLocks noGrp="1"/>
          </p:cNvSpPr>
          <p:nvPr>
            <p:ph type="body" sz="quarter" idx="24"/>
          </p:nvPr>
        </p:nvSpPr>
        <p:spPr>
          <a:xfrm>
            <a:off x="8811199" y="1027114"/>
            <a:ext cx="3369132" cy="372955"/>
          </a:xfrm>
        </p:spPr>
        <p:txBody>
          <a:bodyPr/>
          <a:lstStyle/>
          <a:p>
            <a:r>
              <a:rPr lang="en-US" dirty="0"/>
              <a:t>Flexibility and Adaptability</a:t>
            </a:r>
          </a:p>
          <a:p>
            <a:endParaRPr lang="en-US" dirty="0"/>
          </a:p>
        </p:txBody>
      </p:sp>
      <p:sp>
        <p:nvSpPr>
          <p:cNvPr id="5" name="Text Placeholder 4"/>
          <p:cNvSpPr>
            <a:spLocks noGrp="1"/>
          </p:cNvSpPr>
          <p:nvPr>
            <p:ph type="body" sz="quarter" idx="25"/>
          </p:nvPr>
        </p:nvSpPr>
        <p:spPr>
          <a:xfrm>
            <a:off x="1423377" y="2061158"/>
            <a:ext cx="2698146" cy="3702416"/>
          </a:xfrm>
        </p:spPr>
        <p:txBody>
          <a:bodyPr/>
          <a:lstStyle/>
          <a:p>
            <a:pPr marL="342900" indent="-342900">
              <a:buFont typeface="Arial" panose="020B0604020202020204" pitchFamily="34" charset="0"/>
              <a:buChar char="•"/>
            </a:pPr>
            <a:r>
              <a:rPr lang="en-US" sz="2000" dirty="0"/>
              <a:t>What motivates you?</a:t>
            </a:r>
          </a:p>
          <a:p>
            <a:pPr marL="342900" indent="-342900">
              <a:buFont typeface="Arial" panose="020B0604020202020204" pitchFamily="34" charset="0"/>
              <a:buChar char="•"/>
            </a:pPr>
            <a:r>
              <a:rPr lang="en-US" sz="2000" dirty="0"/>
              <a:t>What contributes to </a:t>
            </a:r>
            <a:r>
              <a:rPr lang="en-US" sz="2000" i="1" dirty="0"/>
              <a:t>compassion rewards</a:t>
            </a:r>
            <a:r>
              <a:rPr lang="en-US" sz="2000" dirty="0"/>
              <a:t>?</a:t>
            </a:r>
          </a:p>
          <a:p>
            <a:pPr marL="342900" indent="-342900">
              <a:buFont typeface="Arial" panose="020B0604020202020204" pitchFamily="34" charset="0"/>
              <a:buChar char="•"/>
            </a:pPr>
            <a:r>
              <a:rPr lang="en-US" sz="2000" dirty="0"/>
              <a:t>What can you remind yourself of to help on a day-to-day basis </a:t>
            </a:r>
            <a:r>
              <a:rPr lang="en-US" sz="2000" b="1" dirty="0"/>
              <a:t>(don’t think too long term or big picture).</a:t>
            </a:r>
          </a:p>
        </p:txBody>
      </p:sp>
      <p:sp>
        <p:nvSpPr>
          <p:cNvPr id="6" name="Text Placeholder 5"/>
          <p:cNvSpPr>
            <a:spLocks noGrp="1"/>
          </p:cNvSpPr>
          <p:nvPr>
            <p:ph type="body" sz="quarter" idx="26"/>
          </p:nvPr>
        </p:nvSpPr>
        <p:spPr>
          <a:xfrm>
            <a:off x="5209606" y="2071894"/>
            <a:ext cx="2672322" cy="3691680"/>
          </a:xfrm>
        </p:spPr>
        <p:txBody>
          <a:bodyPr/>
          <a:lstStyle/>
          <a:p>
            <a:pPr marL="342900" indent="-342900">
              <a:buFont typeface="Arial" panose="020B0604020202020204" pitchFamily="34" charset="0"/>
              <a:buChar char="•"/>
            </a:pPr>
            <a:r>
              <a:rPr lang="en-US" sz="2000" dirty="0"/>
              <a:t>How can you maintain existing connections with others?</a:t>
            </a:r>
          </a:p>
          <a:p>
            <a:pPr marL="342900" indent="-342900">
              <a:buFont typeface="Arial" panose="020B0604020202020204" pitchFamily="34" charset="0"/>
              <a:buChar char="•"/>
            </a:pPr>
            <a:r>
              <a:rPr lang="en-US" sz="2000" dirty="0"/>
              <a:t>How can you develop new connections?</a:t>
            </a:r>
          </a:p>
          <a:p>
            <a:pPr marL="342900" indent="-342900">
              <a:buFont typeface="Arial" panose="020B0604020202020204" pitchFamily="34" charset="0"/>
              <a:buChar char="•"/>
            </a:pPr>
            <a:r>
              <a:rPr lang="en-US" sz="2000" b="1" dirty="0"/>
              <a:t>Connection can be anything.</a:t>
            </a:r>
          </a:p>
        </p:txBody>
      </p:sp>
      <p:sp>
        <p:nvSpPr>
          <p:cNvPr id="7" name="Text Placeholder 6"/>
          <p:cNvSpPr>
            <a:spLocks noGrp="1"/>
          </p:cNvSpPr>
          <p:nvPr>
            <p:ph type="body" sz="quarter" idx="27"/>
          </p:nvPr>
        </p:nvSpPr>
        <p:spPr>
          <a:xfrm>
            <a:off x="8789902" y="1855371"/>
            <a:ext cx="3042434" cy="3691680"/>
          </a:xfrm>
        </p:spPr>
        <p:txBody>
          <a:bodyPr/>
          <a:lstStyle/>
          <a:p>
            <a:pPr marL="342900" indent="-342900">
              <a:buFont typeface="Arial" panose="020B0604020202020204" pitchFamily="34" charset="0"/>
              <a:buChar char="•"/>
            </a:pPr>
            <a:r>
              <a:rPr lang="en-US" sz="2000" dirty="0"/>
              <a:t>How can you be creative in physical distancing while leveraging connection?</a:t>
            </a:r>
          </a:p>
          <a:p>
            <a:pPr marL="342900" indent="-342900">
              <a:buFont typeface="Arial" panose="020B0604020202020204" pitchFamily="34" charset="0"/>
              <a:buChar char="•"/>
            </a:pPr>
            <a:r>
              <a:rPr lang="en-US" sz="2000" dirty="0"/>
              <a:t>How can you adjust your physical space?</a:t>
            </a:r>
          </a:p>
          <a:p>
            <a:pPr marL="342900" indent="-342900">
              <a:buFont typeface="Arial" panose="020B0604020202020204" pitchFamily="34" charset="0"/>
              <a:buChar char="•"/>
            </a:pPr>
            <a:r>
              <a:rPr lang="en-US" sz="2000" dirty="0"/>
              <a:t>How can you adapt your schedule to give yourself discreet and clear breaks and boundaries?</a:t>
            </a:r>
          </a:p>
        </p:txBody>
      </p:sp>
      <p:sp>
        <p:nvSpPr>
          <p:cNvPr id="8" name="Title 7"/>
          <p:cNvSpPr>
            <a:spLocks noGrp="1"/>
          </p:cNvSpPr>
          <p:nvPr>
            <p:ph type="title"/>
          </p:nvPr>
        </p:nvSpPr>
        <p:spPr>
          <a:xfrm>
            <a:off x="0" y="423792"/>
            <a:ext cx="12180916" cy="482030"/>
          </a:xfrm>
        </p:spPr>
        <p:txBody>
          <a:bodyPr>
            <a:normAutofit fontScale="90000"/>
          </a:bodyPr>
          <a:lstStyle/>
          <a:p>
            <a:r>
              <a:rPr lang="en-US" dirty="0"/>
              <a:t>Resilience Development</a:t>
            </a:r>
          </a:p>
        </p:txBody>
      </p:sp>
    </p:spTree>
    <p:extLst>
      <p:ext uri="{BB962C8B-B14F-4D97-AF65-F5344CB8AC3E}">
        <p14:creationId xmlns:p14="http://schemas.microsoft.com/office/powerpoint/2010/main" val="327556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388B2-284A-4C41-9072-F45D89ABEF52}"/>
              </a:ext>
            </a:extLst>
          </p:cNvPr>
          <p:cNvSpPr>
            <a:spLocks noGrp="1"/>
          </p:cNvSpPr>
          <p:nvPr>
            <p:ph type="title"/>
          </p:nvPr>
        </p:nvSpPr>
        <p:spPr>
          <a:xfrm>
            <a:off x="841248" y="256032"/>
            <a:ext cx="10506456" cy="1014984"/>
          </a:xfrm>
        </p:spPr>
        <p:txBody>
          <a:bodyPr anchor="b">
            <a:normAutofit/>
          </a:bodyPr>
          <a:lstStyle/>
          <a:p>
            <a:r>
              <a:rPr lang="en-US" dirty="0"/>
              <a:t>Agenda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A84EC72-B4F3-4DED-92AB-F4D2E76A6AED}"/>
              </a:ext>
            </a:extLst>
          </p:cNvPr>
          <p:cNvGraphicFramePr>
            <a:graphicFrameLocks noGrp="1"/>
          </p:cNvGraphicFramePr>
          <p:nvPr>
            <p:ph idx="1"/>
            <p:extLst>
              <p:ext uri="{D42A27DB-BD31-4B8C-83A1-F6EECF244321}">
                <p14:modId xmlns:p14="http://schemas.microsoft.com/office/powerpoint/2010/main" val="3342370114"/>
              </p:ext>
            </p:extLst>
          </p:nvPr>
        </p:nvGraphicFramePr>
        <p:xfrm>
          <a:off x="237744" y="1271016"/>
          <a:ext cx="11704320" cy="501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34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Practice the </a:t>
            </a:r>
            <a:r>
              <a:rPr lang="en-US" b="1" dirty="0"/>
              <a:t>REST</a:t>
            </a:r>
            <a:r>
              <a:rPr lang="en-US" dirty="0"/>
              <a:t> Model</a:t>
            </a:r>
          </a:p>
        </p:txBody>
      </p:sp>
      <p:grpSp>
        <p:nvGrpSpPr>
          <p:cNvPr id="19" name="Group 18"/>
          <p:cNvGrpSpPr/>
          <p:nvPr/>
        </p:nvGrpSpPr>
        <p:grpSpPr>
          <a:xfrm>
            <a:off x="120073" y="2373745"/>
            <a:ext cx="2886072" cy="2428309"/>
            <a:chOff x="4096" y="966575"/>
            <a:chExt cx="2311112" cy="1908982"/>
          </a:xfrm>
        </p:grpSpPr>
        <p:sp>
          <p:nvSpPr>
            <p:cNvPr id="20" name="Rectangle 19"/>
            <p:cNvSpPr/>
            <p:nvPr/>
          </p:nvSpPr>
          <p:spPr>
            <a:xfrm>
              <a:off x="4096" y="1001390"/>
              <a:ext cx="2311112" cy="1874167"/>
            </a:xfrm>
            <a:prstGeom prst="rect">
              <a:avLst/>
            </a:prstGeom>
            <a:solidFill>
              <a:schemeClr val="accent5">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TextBox 20"/>
            <p:cNvSpPr txBox="1"/>
            <p:nvPr/>
          </p:nvSpPr>
          <p:spPr>
            <a:xfrm>
              <a:off x="4096" y="966575"/>
              <a:ext cx="2311112" cy="1874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R</a:t>
              </a:r>
              <a:r>
                <a:rPr lang="en-US" sz="2400" b="1" kern="1200" dirty="0"/>
                <a:t>eward: </a:t>
              </a:r>
              <a:r>
                <a:rPr lang="en-US" kern="1200" dirty="0"/>
                <a:t>Reward yourself for a job well done. Build reinforcements into your work. </a:t>
              </a:r>
              <a:r>
                <a:rPr lang="en-US" dirty="0"/>
                <a:t>H</a:t>
              </a:r>
              <a:r>
                <a:rPr lang="en-US" kern="1200" dirty="0"/>
                <a:t>elp pay attention to this aspect for maintaining resilience. </a:t>
              </a:r>
            </a:p>
          </p:txBody>
        </p:sp>
      </p:grpSp>
      <p:grpSp>
        <p:nvGrpSpPr>
          <p:cNvPr id="22" name="Group 21"/>
          <p:cNvGrpSpPr/>
          <p:nvPr/>
        </p:nvGrpSpPr>
        <p:grpSpPr>
          <a:xfrm>
            <a:off x="3025135" y="2425494"/>
            <a:ext cx="2994550" cy="2383878"/>
            <a:chOff x="1895" y="547900"/>
            <a:chExt cx="3124234" cy="2327843"/>
          </a:xfrm>
          <a:solidFill>
            <a:schemeClr val="accent5">
              <a:lumMod val="75000"/>
            </a:schemeClr>
          </a:solidFill>
        </p:grpSpPr>
        <p:sp>
          <p:nvSpPr>
            <p:cNvPr id="23" name="Rectangle 22"/>
            <p:cNvSpPr/>
            <p:nvPr/>
          </p:nvSpPr>
          <p:spPr>
            <a:xfrm>
              <a:off x="1895" y="1001203"/>
              <a:ext cx="3124234" cy="1874540"/>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TextBox 23"/>
            <p:cNvSpPr txBox="1"/>
            <p:nvPr/>
          </p:nvSpPr>
          <p:spPr>
            <a:xfrm>
              <a:off x="19133" y="547900"/>
              <a:ext cx="3106996" cy="18069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E</a:t>
              </a:r>
              <a:r>
                <a:rPr lang="en-US" sz="2400" b="1" kern="1200" dirty="0"/>
                <a:t>stablish: </a:t>
              </a:r>
              <a:r>
                <a:rPr lang="en-US" kern="1200" dirty="0"/>
                <a:t>Establish healthy boundaries. When you are off duty, stick to that boundary. </a:t>
              </a:r>
            </a:p>
          </p:txBody>
        </p:sp>
      </p:grpSp>
      <p:grpSp>
        <p:nvGrpSpPr>
          <p:cNvPr id="25" name="Group 24"/>
          <p:cNvGrpSpPr/>
          <p:nvPr/>
        </p:nvGrpSpPr>
        <p:grpSpPr>
          <a:xfrm>
            <a:off x="6037441" y="2425494"/>
            <a:ext cx="3041154" cy="2376562"/>
            <a:chOff x="494" y="493323"/>
            <a:chExt cx="4817169" cy="2890301"/>
          </a:xfrm>
          <a:solidFill>
            <a:srgbClr val="92D050"/>
          </a:solidFill>
        </p:grpSpPr>
        <p:sp>
          <p:nvSpPr>
            <p:cNvPr id="26" name="Rectangle 25"/>
            <p:cNvSpPr/>
            <p:nvPr/>
          </p:nvSpPr>
          <p:spPr>
            <a:xfrm>
              <a:off x="494" y="493323"/>
              <a:ext cx="4817169" cy="2890301"/>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TextBox 26"/>
            <p:cNvSpPr txBox="1"/>
            <p:nvPr/>
          </p:nvSpPr>
          <p:spPr>
            <a:xfrm>
              <a:off x="494" y="493323"/>
              <a:ext cx="4817169" cy="28903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S</a:t>
              </a:r>
              <a:r>
                <a:rPr lang="en-US" sz="2400" b="1" kern="1200" dirty="0"/>
                <a:t>hare: </a:t>
              </a:r>
              <a:r>
                <a:rPr lang="en-US" kern="1200" dirty="0"/>
                <a:t>Share your feelings, concerns, and stories. Participate in support and consultation groups. Make time for connections and activities in your life. </a:t>
              </a:r>
            </a:p>
          </p:txBody>
        </p:sp>
      </p:grpSp>
      <p:grpSp>
        <p:nvGrpSpPr>
          <p:cNvPr id="28" name="Group 27"/>
          <p:cNvGrpSpPr/>
          <p:nvPr/>
        </p:nvGrpSpPr>
        <p:grpSpPr>
          <a:xfrm>
            <a:off x="9114107" y="2425493"/>
            <a:ext cx="2965623" cy="2394021"/>
            <a:chOff x="5130" y="0"/>
            <a:chExt cx="10496195" cy="3906011"/>
          </a:xfrm>
          <a:solidFill>
            <a:schemeClr val="accent1">
              <a:lumMod val="75000"/>
            </a:schemeClr>
          </a:solidFill>
        </p:grpSpPr>
        <p:sp>
          <p:nvSpPr>
            <p:cNvPr id="29" name="Rectangle 28"/>
            <p:cNvSpPr/>
            <p:nvPr/>
          </p:nvSpPr>
          <p:spPr>
            <a:xfrm>
              <a:off x="5130" y="0"/>
              <a:ext cx="10496195" cy="3876948"/>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TextBox 29"/>
            <p:cNvSpPr txBox="1"/>
            <p:nvPr/>
          </p:nvSpPr>
          <p:spPr>
            <a:xfrm>
              <a:off x="5130" y="0"/>
              <a:ext cx="10496195" cy="39060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800100">
                <a:lnSpc>
                  <a:spcPct val="90000"/>
                </a:lnSpc>
                <a:spcBef>
                  <a:spcPct val="0"/>
                </a:spcBef>
                <a:spcAft>
                  <a:spcPct val="35000"/>
                </a:spcAft>
              </a:pPr>
              <a:r>
                <a:rPr lang="en-US" sz="2400" b="1" u="sng" kern="1200" dirty="0"/>
                <a:t>T</a:t>
              </a:r>
              <a:r>
                <a:rPr lang="en-US" sz="2400" b="1" kern="1200" dirty="0"/>
                <a:t>rust: </a:t>
              </a:r>
              <a:r>
                <a:rPr lang="en-US" kern="1200" dirty="0"/>
                <a:t>Trust your support network and reach out as needed. Refer people elsewhere if you are too tired or compromised emotionally to be able to offer support. </a:t>
              </a:r>
            </a:p>
          </p:txBody>
        </p:sp>
      </p:grpSp>
    </p:spTree>
    <p:extLst>
      <p:ext uri="{BB962C8B-B14F-4D97-AF65-F5344CB8AC3E}">
        <p14:creationId xmlns:p14="http://schemas.microsoft.com/office/powerpoint/2010/main" val="1148414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98572" y="2804708"/>
            <a:ext cx="3481427" cy="3464781"/>
            <a:chOff x="4717484" y="2719635"/>
            <a:chExt cx="3707593" cy="3794006"/>
          </a:xfrm>
        </p:grpSpPr>
        <p:sp>
          <p:nvSpPr>
            <p:cNvPr id="12" name="Shape 11"/>
            <p:cNvSpPr/>
            <p:nvPr/>
          </p:nvSpPr>
          <p:spPr>
            <a:xfrm>
              <a:off x="4717484" y="2719635"/>
              <a:ext cx="3707593" cy="3794006"/>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txBox="1"/>
            <p:nvPr/>
          </p:nvSpPr>
          <p:spPr>
            <a:xfrm>
              <a:off x="5462874" y="3548173"/>
              <a:ext cx="2350999" cy="21369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Getting processes in place from the top down (and modeling good self-care) dramatically reduces burnout for team members.</a:t>
              </a:r>
            </a:p>
          </p:txBody>
        </p:sp>
      </p:grpSp>
      <p:grpSp>
        <p:nvGrpSpPr>
          <p:cNvPr id="3" name="Group 2"/>
          <p:cNvGrpSpPr/>
          <p:nvPr/>
        </p:nvGrpSpPr>
        <p:grpSpPr>
          <a:xfrm>
            <a:off x="5564458" y="1975242"/>
            <a:ext cx="2619853" cy="2611026"/>
            <a:chOff x="2511967" y="1791676"/>
            <a:chExt cx="2790048" cy="2859126"/>
          </a:xfrm>
        </p:grpSpPr>
        <p:sp>
          <p:nvSpPr>
            <p:cNvPr id="10" name="Shape 9"/>
            <p:cNvSpPr/>
            <p:nvPr/>
          </p:nvSpPr>
          <p:spPr>
            <a:xfrm>
              <a:off x="2511967" y="1791676"/>
              <a:ext cx="2790048" cy="285912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6"/>
            <p:cNvSpPr txBox="1"/>
            <p:nvPr/>
          </p:nvSpPr>
          <p:spPr>
            <a:xfrm>
              <a:off x="3044367" y="2646622"/>
              <a:ext cx="1726277" cy="12642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400" kern="1200" dirty="0"/>
                <a:t>Finding ways to reduce burnout NOW is essential. Get outside as much as you can (when safe to do so).</a:t>
              </a:r>
            </a:p>
          </p:txBody>
        </p:sp>
      </p:grpSp>
      <p:grpSp>
        <p:nvGrpSpPr>
          <p:cNvPr id="4" name="Group 3"/>
          <p:cNvGrpSpPr/>
          <p:nvPr/>
        </p:nvGrpSpPr>
        <p:grpSpPr>
          <a:xfrm>
            <a:off x="7311228" y="442125"/>
            <a:ext cx="2374531" cy="2309353"/>
            <a:chOff x="4177727" y="222860"/>
            <a:chExt cx="2528789" cy="2528789"/>
          </a:xfrm>
        </p:grpSpPr>
        <p:sp>
          <p:nvSpPr>
            <p:cNvPr id="8" name="Shape 7"/>
            <p:cNvSpPr/>
            <p:nvPr/>
          </p:nvSpPr>
          <p:spPr>
            <a:xfrm rot="20700000">
              <a:off x="4177727" y="222860"/>
              <a:ext cx="2528789" cy="2528789"/>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Shape 8"/>
            <p:cNvSpPr txBox="1"/>
            <p:nvPr/>
          </p:nvSpPr>
          <p:spPr>
            <a:xfrm>
              <a:off x="4732365" y="777498"/>
              <a:ext cx="1419514" cy="1419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SzPts val="2100"/>
              </a:pPr>
              <a:r>
                <a:rPr lang="en-US" sz="1400" kern="1200" dirty="0"/>
                <a:t>Take time off as you can and do things that are entirely NOT work related. </a:t>
              </a:r>
            </a:p>
          </p:txBody>
        </p:sp>
      </p:grpSp>
      <p:sp>
        <p:nvSpPr>
          <p:cNvPr id="5" name="Circular Arrow 4"/>
          <p:cNvSpPr/>
          <p:nvPr/>
        </p:nvSpPr>
        <p:spPr>
          <a:xfrm>
            <a:off x="7739968" y="2312892"/>
            <a:ext cx="4265353" cy="4148274"/>
          </a:xfrm>
          <a:prstGeom prst="circularArrow">
            <a:avLst>
              <a:gd name="adj1" fmla="val 4687"/>
              <a:gd name="adj2" fmla="val 299029"/>
              <a:gd name="adj3" fmla="val 2552542"/>
              <a:gd name="adj4" fmla="val 15785027"/>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Shape 5"/>
          <p:cNvSpPr/>
          <p:nvPr/>
        </p:nvSpPr>
        <p:spPr>
          <a:xfrm>
            <a:off x="5146327" y="1650443"/>
            <a:ext cx="3099046" cy="3013980"/>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7" name="Circular Arrow 6"/>
          <p:cNvSpPr/>
          <p:nvPr/>
        </p:nvSpPr>
        <p:spPr>
          <a:xfrm>
            <a:off x="6855884" y="-139670"/>
            <a:ext cx="3341394" cy="3249677"/>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TextBox 13"/>
          <p:cNvSpPr txBox="1"/>
          <p:nvPr/>
        </p:nvSpPr>
        <p:spPr>
          <a:xfrm>
            <a:off x="701517" y="2615395"/>
            <a:ext cx="4337774" cy="1292662"/>
          </a:xfrm>
          <a:prstGeom prst="rect">
            <a:avLst/>
          </a:prstGeom>
          <a:noFill/>
        </p:spPr>
        <p:txBody>
          <a:bodyPr wrap="square" rtlCol="0">
            <a:spAutoFit/>
          </a:bodyPr>
          <a:lstStyle/>
          <a:p>
            <a:pPr algn="ctr"/>
            <a:r>
              <a:rPr lang="en-US" sz="2600" dirty="0"/>
              <a:t>Taking care of yourself takes care of the team and the organization.</a:t>
            </a:r>
          </a:p>
        </p:txBody>
      </p:sp>
    </p:spTree>
    <p:extLst>
      <p:ext uri="{BB962C8B-B14F-4D97-AF65-F5344CB8AC3E}">
        <p14:creationId xmlns:p14="http://schemas.microsoft.com/office/powerpoint/2010/main" val="79799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47353" y="1156004"/>
            <a:ext cx="11138679" cy="5354524"/>
          </a:xfrm>
        </p:spPr>
        <p:txBody>
          <a:bodyPr/>
          <a:lstStyle/>
          <a:p>
            <a:pPr marL="0" indent="0">
              <a:buNone/>
            </a:pPr>
            <a:r>
              <a:rPr lang="en-US" sz="1600" b="1" dirty="0">
                <a:latin typeface="Calibri" panose="020F0502020204030204" pitchFamily="34" charset="0"/>
                <a:cs typeface="Calibri" panose="020F0502020204030204" pitchFamily="34" charset="0"/>
              </a:rPr>
              <a:t>Training:</a:t>
            </a:r>
          </a:p>
          <a:p>
            <a:r>
              <a:rPr lang="en-US" sz="1600" dirty="0">
                <a:latin typeface="Calibri" panose="020F0502020204030204" pitchFamily="34" charset="0"/>
                <a:cs typeface="Calibri" panose="020F0502020204030204" pitchFamily="34" charset="0"/>
              </a:rPr>
              <a:t>Health Support Team (including train-the-trainer)</a:t>
            </a:r>
          </a:p>
          <a:p>
            <a:r>
              <a:rPr lang="en-US" sz="1600" dirty="0">
                <a:latin typeface="Calibri" panose="020F0502020204030204" pitchFamily="34" charset="0"/>
                <a:cs typeface="Calibri" panose="020F0502020204030204" pitchFamily="34" charset="0"/>
              </a:rPr>
              <a:t>PsySTART-Responder (frontline healthcare only)</a:t>
            </a:r>
          </a:p>
          <a:p>
            <a:pPr marL="0" indent="0">
              <a:buNone/>
            </a:pPr>
            <a:r>
              <a:rPr lang="en-US" sz="1600" b="1" dirty="0">
                <a:latin typeface="Calibri" panose="020F0502020204030204" pitchFamily="34" charset="0"/>
                <a:cs typeface="Calibri" panose="020F0502020204030204" pitchFamily="34" charset="0"/>
              </a:rPr>
              <a:t>Specific Resources:</a:t>
            </a:r>
          </a:p>
          <a:p>
            <a:r>
              <a:rPr lang="en-US" sz="1600" dirty="0">
                <a:latin typeface="Calibri" panose="020F0502020204030204" pitchFamily="34" charset="0"/>
                <a:cs typeface="Calibri" panose="020F0502020204030204" pitchFamily="34" charset="0"/>
                <a:hlinkClick r:id="rId2"/>
              </a:rPr>
              <a:t>Behavioral Health Group Impact Reference Guide</a:t>
            </a:r>
            <a:endParaRPr lang="en-US" sz="1600" dirty="0">
              <a:latin typeface="Calibri" panose="020F0502020204030204" pitchFamily="34" charset="0"/>
              <a:cs typeface="Calibri" panose="020F0502020204030204" pitchFamily="34" charset="0"/>
            </a:endParaRPr>
          </a:p>
          <a:p>
            <a:pPr lvl="2"/>
            <a:r>
              <a:rPr lang="en-US" sz="1600" dirty="0">
                <a:latin typeface="Calibri" panose="020F0502020204030204" pitchFamily="34" charset="0"/>
                <a:cs typeface="Calibri" panose="020F0502020204030204" pitchFamily="34" charset="0"/>
              </a:rPr>
              <a:t>Healthcare, behavioral health, outreach teams, post-vent </a:t>
            </a:r>
          </a:p>
          <a:p>
            <a:pPr lvl="2"/>
            <a:r>
              <a:rPr lang="en-US" sz="1600" dirty="0">
                <a:latin typeface="Calibri" panose="020F0502020204030204" pitchFamily="34" charset="0"/>
                <a:cs typeface="Calibri" panose="020F0502020204030204" pitchFamily="34" charset="0"/>
              </a:rPr>
              <a:t>Unique challenges/considerations</a:t>
            </a:r>
          </a:p>
          <a:p>
            <a:pPr lvl="2"/>
            <a:r>
              <a:rPr lang="en-US" sz="1600" dirty="0">
                <a:latin typeface="Calibri" panose="020F0502020204030204" pitchFamily="34" charset="0"/>
                <a:cs typeface="Calibri" panose="020F0502020204030204" pitchFamily="34" charset="0"/>
              </a:rPr>
              <a:t>Support strategies (organizational, supervisory, personal)</a:t>
            </a:r>
          </a:p>
          <a:p>
            <a:pPr>
              <a:lnSpc>
                <a:spcPct val="100000"/>
              </a:lnSpc>
            </a:pPr>
            <a:r>
              <a:rPr lang="en-US" sz="1600" dirty="0">
                <a:latin typeface="Calibri" panose="020F0502020204030204" pitchFamily="34" charset="0"/>
                <a:cs typeface="Calibri" panose="020F0502020204030204" pitchFamily="34" charset="0"/>
              </a:rPr>
              <a:t>Family toolbox:</a:t>
            </a:r>
          </a:p>
          <a:p>
            <a:pPr>
              <a:lnSpc>
                <a:spcPct val="100000"/>
              </a:lnSpc>
            </a:pPr>
            <a:r>
              <a:rPr lang="en-US" sz="1600" dirty="0">
                <a:latin typeface="Calibri" panose="020F0502020204030204" pitchFamily="34" charset="0"/>
                <a:cs typeface="Calibri" panose="020F0502020204030204" pitchFamily="34" charset="0"/>
                <a:hlinkClick r:id="rId3"/>
              </a:rPr>
              <a:t>Supporting Children and Teens During the COVID-19 Pandemic</a:t>
            </a:r>
            <a:endParaRPr lang="en-US" sz="1600" dirty="0">
              <a:latin typeface="Calibri" panose="020F0502020204030204" pitchFamily="34" charset="0"/>
              <a:cs typeface="Calibri" panose="020F0502020204030204" pitchFamily="34" charset="0"/>
            </a:endParaRPr>
          </a:p>
          <a:p>
            <a:pPr>
              <a:lnSpc>
                <a:spcPct val="100000"/>
              </a:lnSpc>
            </a:pPr>
            <a:r>
              <a:rPr lang="en-US" sz="1600" dirty="0">
                <a:latin typeface="Calibri" panose="020F0502020204030204" pitchFamily="34" charset="0"/>
                <a:cs typeface="Calibri" panose="020F0502020204030204" pitchFamily="34" charset="0"/>
              </a:rPr>
              <a:t>Emergency and healthcare workers:</a:t>
            </a:r>
          </a:p>
          <a:p>
            <a:pPr>
              <a:lnSpc>
                <a:spcPct val="100000"/>
              </a:lnSpc>
            </a:pPr>
            <a:r>
              <a:rPr lang="en-US" sz="1600" dirty="0">
                <a:latin typeface="Calibri" panose="020F0502020204030204" pitchFamily="34" charset="0"/>
                <a:cs typeface="Calibri" panose="020F0502020204030204" pitchFamily="34" charset="0"/>
                <a:hlinkClick r:id="rId4"/>
              </a:rPr>
              <a:t>Coping During COVID-19 for Emergency and Healthcare Professionals</a:t>
            </a:r>
            <a:endParaRPr lang="en-US" sz="1600" dirty="0">
              <a:latin typeface="Calibri" panose="020F0502020204030204" pitchFamily="34" charset="0"/>
              <a:cs typeface="Calibri" panose="020F0502020204030204" pitchFamily="34" charset="0"/>
            </a:endParaRPr>
          </a:p>
          <a:p>
            <a:pPr>
              <a:lnSpc>
                <a:spcPct val="100000"/>
              </a:lnSpc>
            </a:pPr>
            <a:r>
              <a:rPr lang="en-US" sz="1600" dirty="0">
                <a:latin typeface="Calibri" panose="020F0502020204030204" pitchFamily="34" charset="0"/>
                <a:cs typeface="Calibri" panose="020F0502020204030204" pitchFamily="34" charset="0"/>
              </a:rPr>
              <a:t>Businesses and workers:</a:t>
            </a:r>
          </a:p>
          <a:p>
            <a:pPr>
              <a:lnSpc>
                <a:spcPct val="100000"/>
              </a:lnSpc>
            </a:pPr>
            <a:r>
              <a:rPr lang="en-US" sz="1600" dirty="0">
                <a:latin typeface="Calibri" panose="020F0502020204030204" pitchFamily="34" charset="0"/>
                <a:cs typeface="Calibri" panose="020F0502020204030204" pitchFamily="34" charset="0"/>
                <a:hlinkClick r:id="rId5"/>
              </a:rPr>
              <a:t>COVID-19 Guidance for building resilience in the workplace</a:t>
            </a:r>
            <a:endParaRPr lang="en-US" sz="1600" dirty="0">
              <a:latin typeface="Calibri" panose="020F0502020204030204" pitchFamily="34" charset="0"/>
              <a:cs typeface="Calibri" panose="020F0502020204030204" pitchFamily="34" charset="0"/>
            </a:endParaRPr>
          </a:p>
          <a:p>
            <a:pPr marL="0" indent="0">
              <a:buNone/>
            </a:pPr>
            <a:endParaRPr lang="en-US" sz="3200" b="1" u="sng" dirty="0"/>
          </a:p>
          <a:p>
            <a:pPr marL="0" indent="0">
              <a:buNone/>
            </a:pPr>
            <a:endParaRPr lang="en-US" sz="2800" b="1" dirty="0"/>
          </a:p>
        </p:txBody>
      </p:sp>
      <p:sp>
        <p:nvSpPr>
          <p:cNvPr id="3" name="Title 2"/>
          <p:cNvSpPr>
            <a:spLocks noGrp="1"/>
          </p:cNvSpPr>
          <p:nvPr>
            <p:ph type="title"/>
          </p:nvPr>
        </p:nvSpPr>
        <p:spPr/>
        <p:txBody>
          <a:bodyPr>
            <a:noAutofit/>
          </a:bodyPr>
          <a:lstStyle/>
          <a:p>
            <a:r>
              <a:rPr lang="en-US" sz="2700" dirty="0"/>
              <a:t>Resources</a:t>
            </a:r>
          </a:p>
        </p:txBody>
      </p:sp>
    </p:spTree>
    <p:extLst>
      <p:ext uri="{BB962C8B-B14F-4D97-AF65-F5344CB8AC3E}">
        <p14:creationId xmlns:p14="http://schemas.microsoft.com/office/powerpoint/2010/main" val="133884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060528" y="1327605"/>
            <a:ext cx="10070943" cy="4662833"/>
          </a:xfrm>
        </p:spPr>
        <p:txBody>
          <a:bodyPr/>
          <a:lstStyle/>
          <a:p>
            <a:pPr marL="0" indent="0">
              <a:buNone/>
            </a:pPr>
            <a:r>
              <a:rPr lang="en-US" sz="2000" dirty="0"/>
              <a:t>DOH - Forecast and situation reports, guidance, and resources:</a:t>
            </a:r>
          </a:p>
          <a:p>
            <a:pPr marL="0" indent="0">
              <a:buNone/>
            </a:pPr>
            <a:r>
              <a:rPr lang="en-US" sz="2000" dirty="0">
                <a:hlinkClick r:id="rId2"/>
              </a:rPr>
              <a:t>https://www.doh.wa.gov/Emergencies/NovelCoronavirusOutbreak2020COVID19/HealthcareProviders/BehavioralHealthResources</a:t>
            </a:r>
            <a:r>
              <a:rPr lang="en-US" sz="2000" dirty="0"/>
              <a:t> </a:t>
            </a:r>
          </a:p>
          <a:p>
            <a:pPr marL="0" indent="0">
              <a:buNone/>
            </a:pPr>
            <a:endParaRPr lang="en-US" sz="2000" dirty="0"/>
          </a:p>
          <a:p>
            <a:pPr marL="0" indent="0">
              <a:buNone/>
            </a:pPr>
            <a:r>
              <a:rPr lang="en-US" sz="2000" dirty="0"/>
              <a:t>State – General mental health resources:</a:t>
            </a:r>
            <a:br>
              <a:rPr lang="en-US" sz="2000" dirty="0"/>
            </a:br>
            <a:r>
              <a:rPr lang="en-US" sz="2000" dirty="0">
                <a:hlinkClick r:id="rId3"/>
              </a:rPr>
              <a:t>https://coronavirus.wa.gov/information-for/you-and-your-family/mental-and-emotional-well-being</a:t>
            </a:r>
            <a:endParaRPr lang="en-US" sz="2000" dirty="0"/>
          </a:p>
          <a:p>
            <a:pPr marL="0" indent="0">
              <a:buNone/>
            </a:pPr>
            <a:r>
              <a:rPr lang="en-US" sz="2000"/>
              <a:t>Podcast:</a:t>
            </a:r>
            <a:endParaRPr lang="en-US" sz="2000" dirty="0"/>
          </a:p>
          <a:p>
            <a:r>
              <a:rPr lang="en-US" sz="2000" dirty="0">
                <a:hlinkClick r:id="rId4"/>
              </a:rPr>
              <a:t>https://soundcloud.com/user-718826213/sets/coping-with-covid-behavioral</a:t>
            </a:r>
            <a:endParaRPr lang="en-US" sz="2000" dirty="0"/>
          </a:p>
          <a:p>
            <a:endParaRPr lang="en-US" sz="2000" dirty="0"/>
          </a:p>
          <a:p>
            <a:pPr marL="0" indent="0">
              <a:buNone/>
            </a:pPr>
            <a:endParaRPr lang="en-US" sz="3200" b="1" u="sng" dirty="0"/>
          </a:p>
          <a:p>
            <a:pPr marL="0" indent="0">
              <a:buNone/>
            </a:pPr>
            <a:endParaRPr lang="en-US" sz="2800" b="1" dirty="0"/>
          </a:p>
        </p:txBody>
      </p:sp>
      <p:sp>
        <p:nvSpPr>
          <p:cNvPr id="3" name="Title 2"/>
          <p:cNvSpPr>
            <a:spLocks noGrp="1"/>
          </p:cNvSpPr>
          <p:nvPr>
            <p:ph type="title"/>
          </p:nvPr>
        </p:nvSpPr>
        <p:spPr/>
        <p:txBody>
          <a:bodyPr>
            <a:noAutofit/>
          </a:bodyPr>
          <a:lstStyle/>
          <a:p>
            <a:r>
              <a:rPr lang="en-US" sz="2700" dirty="0"/>
              <a:t>Resources:</a:t>
            </a:r>
          </a:p>
        </p:txBody>
      </p:sp>
      <p:pic>
        <p:nvPicPr>
          <p:cNvPr id="4" name="Picture 3"/>
          <p:cNvPicPr>
            <a:picLocks noChangeAspect="1"/>
          </p:cNvPicPr>
          <p:nvPr/>
        </p:nvPicPr>
        <p:blipFill>
          <a:blip r:embed="rId5"/>
          <a:stretch>
            <a:fillRect/>
          </a:stretch>
        </p:blipFill>
        <p:spPr>
          <a:xfrm>
            <a:off x="2925476" y="5051634"/>
            <a:ext cx="6375400" cy="938804"/>
          </a:xfrm>
          <a:prstGeom prst="rect">
            <a:avLst/>
          </a:prstGeom>
        </p:spPr>
      </p:pic>
    </p:spTree>
    <p:extLst>
      <p:ext uri="{BB962C8B-B14F-4D97-AF65-F5344CB8AC3E}">
        <p14:creationId xmlns:p14="http://schemas.microsoft.com/office/powerpoint/2010/main" val="209308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6A946-90BA-0544-9A7D-302635E2742A}"/>
              </a:ext>
            </a:extLst>
          </p:cNvPr>
          <p:cNvSpPr>
            <a:spLocks noGrp="1"/>
          </p:cNvSpPr>
          <p:nvPr>
            <p:ph type="body" sz="quarter" idx="22"/>
          </p:nvPr>
        </p:nvSpPr>
        <p:spPr>
          <a:xfrm>
            <a:off x="1077705" y="1353312"/>
            <a:ext cx="10070943" cy="4974335"/>
          </a:xfrm>
        </p:spPr>
        <p:txBody>
          <a:bodyPr>
            <a:normAutofit fontScale="92500" lnSpcReduction="10000"/>
          </a:bodyPr>
          <a:lstStyle/>
          <a:p>
            <a:pPr>
              <a:lnSpc>
                <a:spcPct val="100000"/>
              </a:lnSpc>
            </a:pPr>
            <a:r>
              <a:rPr lang="en-US" sz="1700" b="1" dirty="0"/>
              <a:t>Burnout: </a:t>
            </a:r>
            <a:r>
              <a:rPr lang="en-US" sz="1700" dirty="0"/>
              <a:t>Exhaustion of body, mind, and motivation due to exposure to prolonged and unresolved work stress or frustration. Burnout is often a consequence of perceived disparity between the demands of the job and the resources that an employee has available to them. </a:t>
            </a:r>
          </a:p>
          <a:p>
            <a:pPr>
              <a:lnSpc>
                <a:spcPct val="100000"/>
              </a:lnSpc>
            </a:pPr>
            <a:endParaRPr lang="en-US" sz="1700" dirty="0"/>
          </a:p>
          <a:p>
            <a:pPr>
              <a:lnSpc>
                <a:spcPct val="100000"/>
              </a:lnSpc>
            </a:pPr>
            <a:r>
              <a:rPr lang="en-US" sz="1700" b="1" dirty="0"/>
              <a:t>Compassion fatigue: </a:t>
            </a:r>
            <a:r>
              <a:rPr lang="en-US" sz="1700" dirty="0"/>
              <a:t>Emotional and physical exhaustion leading to a diminished ability to empathize or feel compassion for others, also described as secondary traumatic stress. </a:t>
            </a:r>
          </a:p>
          <a:p>
            <a:pPr>
              <a:lnSpc>
                <a:spcPct val="100000"/>
              </a:lnSpc>
            </a:pPr>
            <a:endParaRPr lang="en-US" sz="1700" dirty="0"/>
          </a:p>
          <a:p>
            <a:pPr>
              <a:lnSpc>
                <a:spcPct val="100000"/>
              </a:lnSpc>
            </a:pPr>
            <a:r>
              <a:rPr lang="en-US" sz="1700" b="1" dirty="0"/>
              <a:t>Moral Injury: </a:t>
            </a:r>
            <a:r>
              <a:rPr lang="en-US" sz="1600" dirty="0"/>
              <a:t>Strong feelings of guilt, shame, or anger due to not being able to provide the kind of care or service you want and expect to provide </a:t>
            </a:r>
          </a:p>
          <a:p>
            <a:pPr>
              <a:lnSpc>
                <a:spcPct val="100000"/>
              </a:lnSpc>
            </a:pPr>
            <a:endParaRPr lang="en-US" sz="1700" dirty="0"/>
          </a:p>
          <a:p>
            <a:pPr>
              <a:lnSpc>
                <a:spcPct val="100000"/>
              </a:lnSpc>
            </a:pPr>
            <a:r>
              <a:rPr lang="en-US" sz="1700" b="1" dirty="0"/>
              <a:t>Resilience: </a:t>
            </a:r>
            <a:r>
              <a:rPr lang="en-US" sz="1700" dirty="0"/>
              <a:t>The process  – involving behaviors, thoughts, and actions – of adapting well in the face of adversity, trauma, tragedy, threats, or significant sources of stress. Can be developed by focusing on connection, purpose, and flexibility /adaptability.</a:t>
            </a:r>
          </a:p>
          <a:p>
            <a:pPr>
              <a:lnSpc>
                <a:spcPct val="100000"/>
              </a:lnSpc>
            </a:pPr>
            <a:endParaRPr lang="en-US" sz="1700" dirty="0"/>
          </a:p>
          <a:p>
            <a:pPr>
              <a:lnSpc>
                <a:spcPct val="100000"/>
              </a:lnSpc>
            </a:pPr>
            <a:r>
              <a:rPr lang="en-US" sz="1700" b="1" dirty="0"/>
              <a:t>Resilience factors: </a:t>
            </a:r>
            <a:r>
              <a:rPr lang="en-US" sz="1700" dirty="0"/>
              <a:t>Conditions that help a person survive during and recover from a crisis or trauma- usually internal strengths and external resources.</a:t>
            </a:r>
          </a:p>
        </p:txBody>
      </p:sp>
      <p:sp>
        <p:nvSpPr>
          <p:cNvPr id="2" name="Title 1">
            <a:extLst>
              <a:ext uri="{FF2B5EF4-FFF2-40B4-BE49-F238E27FC236}">
                <a16:creationId xmlns:a16="http://schemas.microsoft.com/office/drawing/2014/main" id="{F8191E4B-B26E-D145-9C97-40AC7CE65960}"/>
              </a:ext>
            </a:extLst>
          </p:cNvPr>
          <p:cNvSpPr>
            <a:spLocks noGrp="1"/>
          </p:cNvSpPr>
          <p:nvPr>
            <p:ph type="title"/>
          </p:nvPr>
        </p:nvSpPr>
        <p:spPr/>
        <p:txBody>
          <a:bodyPr anchor="b">
            <a:normAutofit fontScale="90000"/>
          </a:bodyPr>
          <a:lstStyle/>
          <a:p>
            <a:r>
              <a:rPr lang="en-US" dirty="0"/>
              <a:t>Definitions </a:t>
            </a:r>
          </a:p>
        </p:txBody>
      </p:sp>
    </p:spTree>
    <p:extLst>
      <p:ext uri="{BB962C8B-B14F-4D97-AF65-F5344CB8AC3E}">
        <p14:creationId xmlns:p14="http://schemas.microsoft.com/office/powerpoint/2010/main" val="126503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48FBA4-1CE7-7A45-9AB2-C69E5492EF3B}"/>
              </a:ext>
            </a:extLst>
          </p:cNvPr>
          <p:cNvPicPr>
            <a:picLocks noChangeAspect="1"/>
          </p:cNvPicPr>
          <p:nvPr/>
        </p:nvPicPr>
        <p:blipFill>
          <a:blip r:embed="rId2"/>
          <a:stretch>
            <a:fillRect/>
          </a:stretch>
        </p:blipFill>
        <p:spPr>
          <a:xfrm>
            <a:off x="683401" y="165100"/>
            <a:ext cx="10825198" cy="6146800"/>
          </a:xfrm>
          <a:prstGeom prst="rect">
            <a:avLst/>
          </a:prstGeom>
        </p:spPr>
      </p:pic>
    </p:spTree>
    <p:extLst>
      <p:ext uri="{BB962C8B-B14F-4D97-AF65-F5344CB8AC3E}">
        <p14:creationId xmlns:p14="http://schemas.microsoft.com/office/powerpoint/2010/main" val="229736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3 shows the 2 possible wave scenarios (peaks and valleys and fall peak) for COVID-19 and the forecasted behavioral health symptoms.">
            <a:extLst>
              <a:ext uri="{FF2B5EF4-FFF2-40B4-BE49-F238E27FC236}">
                <a16:creationId xmlns:a16="http://schemas.microsoft.com/office/drawing/2014/main" id="{335913AF-BEBA-FF4F-8B64-BD64DA31B167}"/>
              </a:ext>
            </a:extLst>
          </p:cNvPr>
          <p:cNvPicPr/>
          <p:nvPr/>
        </p:nvPicPr>
        <p:blipFill rotWithShape="1">
          <a:blip r:embed="rId3">
            <a:extLst>
              <a:ext uri="{28A0092B-C50C-407E-A947-70E740481C1C}">
                <a14:useLocalDpi xmlns:a14="http://schemas.microsoft.com/office/drawing/2010/main" val="0"/>
              </a:ext>
            </a:extLst>
          </a:blip>
          <a:srcRect t="51086"/>
          <a:stretch/>
        </p:blipFill>
        <p:spPr bwMode="auto">
          <a:xfrm>
            <a:off x="1846586" y="1164920"/>
            <a:ext cx="8788010" cy="4059623"/>
          </a:xfrm>
          <a:prstGeom prst="rect">
            <a:avLst/>
          </a:prstGeom>
          <a:noFill/>
          <a:ln>
            <a:noFill/>
          </a:ln>
        </p:spPr>
      </p:pic>
    </p:spTree>
    <p:extLst>
      <p:ext uri="{BB962C8B-B14F-4D97-AF65-F5344CB8AC3E}">
        <p14:creationId xmlns:p14="http://schemas.microsoft.com/office/powerpoint/2010/main" val="33488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96900" y="1238590"/>
            <a:ext cx="10998200" cy="5138764"/>
          </a:xfrm>
        </p:spPr>
        <p:txBody>
          <a:bodyPr/>
          <a:lstStyle/>
          <a:p>
            <a:pPr marL="0" indent="0">
              <a:buNone/>
            </a:pPr>
            <a:r>
              <a:rPr lang="en-US" sz="2400" dirty="0"/>
              <a:t>Upwards of </a:t>
            </a:r>
            <a:r>
              <a:rPr lang="en-US" sz="2400" b="1" dirty="0"/>
              <a:t>three million </a:t>
            </a:r>
            <a:r>
              <a:rPr lang="en-US" sz="2400" dirty="0"/>
              <a:t>Washingtonians will likely experience </a:t>
            </a:r>
            <a:r>
              <a:rPr lang="en-US" sz="2400" i="1" dirty="0"/>
              <a:t>clinically significant </a:t>
            </a:r>
            <a:r>
              <a:rPr lang="en-US" sz="2400" dirty="0"/>
              <a:t>behavioral health symptoms within the next 2-5 months.</a:t>
            </a:r>
          </a:p>
          <a:p>
            <a:pPr marL="512763"/>
            <a:r>
              <a:rPr lang="en-US" sz="2000" dirty="0"/>
              <a:t>Depression, anxiety, and acute stress will likely be the most common </a:t>
            </a:r>
          </a:p>
          <a:p>
            <a:pPr marL="512763"/>
            <a:r>
              <a:rPr lang="en-US" sz="2000" dirty="0"/>
              <a:t>This number may increase dramatically depending on disease spread</a:t>
            </a:r>
          </a:p>
          <a:p>
            <a:pPr marL="512763"/>
            <a:r>
              <a:rPr lang="en-US" sz="2000" dirty="0"/>
              <a:t>Overlay of stressors: COVID, flu, holidays, Seasonal Affective Disorder, elections, etc.</a:t>
            </a:r>
          </a:p>
          <a:p>
            <a:pPr marL="0" indent="0">
              <a:spcBef>
                <a:spcPts val="2000"/>
              </a:spcBef>
              <a:buNone/>
            </a:pPr>
            <a:r>
              <a:rPr lang="en-US" sz="2400" b="1" dirty="0"/>
              <a:t>Substance use related challenges are expected to significantly increase:</a:t>
            </a:r>
            <a:endParaRPr lang="en-US" sz="2400" dirty="0"/>
          </a:p>
          <a:p>
            <a:pPr marL="512763"/>
            <a:r>
              <a:rPr lang="en-US" sz="2000" dirty="0"/>
              <a:t>Roughly 50% of individuals who experience behavioral health diagnoses develop a substance-related disorder, and vice versa</a:t>
            </a:r>
          </a:p>
          <a:p>
            <a:pPr marL="512763"/>
            <a:r>
              <a:rPr lang="en-US" sz="2000" dirty="0"/>
              <a:t>Most, but not all, are an exacerbation of pre-existing problematic behavior</a:t>
            </a:r>
          </a:p>
          <a:p>
            <a:pPr marL="512763"/>
            <a:r>
              <a:rPr lang="en-US" sz="2000" dirty="0"/>
              <a:t>34% increase in abuse cases in first 6 months of 2020 for youth aged 13-17 </a:t>
            </a:r>
          </a:p>
          <a:p>
            <a:pPr marL="512763"/>
            <a:r>
              <a:rPr lang="en-US" sz="2000" dirty="0"/>
              <a:t>Increases in medication errors and accidental misuse for adults over 60</a:t>
            </a:r>
          </a:p>
          <a:p>
            <a:endParaRPr lang="en-US" dirty="0"/>
          </a:p>
          <a:p>
            <a:endParaRPr lang="en-US" dirty="0"/>
          </a:p>
        </p:txBody>
      </p:sp>
      <p:sp>
        <p:nvSpPr>
          <p:cNvPr id="3" name="Title 2"/>
          <p:cNvSpPr>
            <a:spLocks noGrp="1"/>
          </p:cNvSpPr>
          <p:nvPr>
            <p:ph type="title"/>
          </p:nvPr>
        </p:nvSpPr>
        <p:spPr/>
        <p:txBody>
          <a:bodyPr>
            <a:normAutofit/>
          </a:bodyPr>
          <a:lstStyle/>
          <a:p>
            <a:r>
              <a:rPr lang="en-US" sz="2800" b="1" dirty="0"/>
              <a:t>Key Things to Know</a:t>
            </a:r>
            <a:endParaRPr lang="en-US" dirty="0"/>
          </a:p>
        </p:txBody>
      </p:sp>
    </p:spTree>
    <p:extLst>
      <p:ext uri="{BB962C8B-B14F-4D97-AF65-F5344CB8AC3E}">
        <p14:creationId xmlns:p14="http://schemas.microsoft.com/office/powerpoint/2010/main" val="112720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80357" y="1295735"/>
            <a:ext cx="11322590" cy="4991138"/>
          </a:xfrm>
        </p:spPr>
        <p:txBody>
          <a:bodyPr/>
          <a:lstStyle/>
          <a:p>
            <a:pPr marL="0" indent="0">
              <a:buNone/>
            </a:pPr>
            <a:r>
              <a:rPr lang="en-US" sz="2400" b="1" dirty="0"/>
              <a:t>Violence and aggression will likely increase</a:t>
            </a:r>
            <a:r>
              <a:rPr lang="en-US" sz="2400" dirty="0"/>
              <a:t> due to pandemic impacts</a:t>
            </a:r>
            <a:endParaRPr lang="en-US" sz="2400" b="1" dirty="0"/>
          </a:p>
          <a:p>
            <a:pPr marL="512763"/>
            <a:r>
              <a:rPr lang="en-US" sz="1800" dirty="0"/>
              <a:t>Extreme and/or chronic stressors can leave individuals feeling powerless/loss of control</a:t>
            </a:r>
          </a:p>
          <a:p>
            <a:pPr marL="512763"/>
            <a:r>
              <a:rPr lang="en-US" sz="1800" dirty="0"/>
              <a:t>“Acting-in” or “Acting-out” will subsequently increase, including both self-harm and interpersonal violence</a:t>
            </a:r>
          </a:p>
          <a:p>
            <a:pPr marL="512763"/>
            <a:r>
              <a:rPr lang="en-US" sz="1800" dirty="0"/>
              <a:t>Increase in domestic violence compared to 2019, child abuse also likely increasing</a:t>
            </a:r>
          </a:p>
          <a:p>
            <a:pPr marL="0" indent="0">
              <a:spcBef>
                <a:spcPts val="2000"/>
              </a:spcBef>
              <a:buNone/>
            </a:pPr>
            <a:r>
              <a:rPr lang="en-US" sz="2400" b="1" dirty="0"/>
              <a:t>Behavioral health impacts will likely be seen in phases</a:t>
            </a:r>
            <a:r>
              <a:rPr lang="en-US" sz="2400" dirty="0"/>
              <a:t>, typically peaking 6-9 months post-outbreak- </a:t>
            </a:r>
            <a:r>
              <a:rPr lang="en-US" sz="1600" b="1" i="1" dirty="0"/>
              <a:t>current data suggest an extended disillusionment phase for COVID pandemic. </a:t>
            </a:r>
          </a:p>
          <a:p>
            <a:pPr marL="512763"/>
            <a:r>
              <a:rPr lang="en-US" sz="1800" dirty="0"/>
              <a:t>Follows the psychological phases of disaster, varies based on start of outbreak and mitigation activities within a community</a:t>
            </a:r>
          </a:p>
          <a:p>
            <a:pPr marL="512763"/>
            <a:r>
              <a:rPr lang="en-US" sz="1800" i="1" dirty="0"/>
              <a:t>Normal</a:t>
            </a:r>
            <a:r>
              <a:rPr lang="en-US" sz="1800" dirty="0"/>
              <a:t> reaction to </a:t>
            </a:r>
            <a:r>
              <a:rPr lang="en-US" sz="1800" i="1" dirty="0"/>
              <a:t>abnormal </a:t>
            </a:r>
            <a:r>
              <a:rPr lang="en-US" sz="1800" dirty="0"/>
              <a:t>circumstances </a:t>
            </a:r>
          </a:p>
          <a:p>
            <a:pPr marL="512763"/>
            <a:r>
              <a:rPr lang="en-US" sz="1800" dirty="0"/>
              <a:t>Disease activity in the winter will be a strong predictor of behavioral health symptoms well into the spring/summer </a:t>
            </a:r>
          </a:p>
          <a:p>
            <a:endParaRPr lang="en-US" dirty="0"/>
          </a:p>
        </p:txBody>
      </p:sp>
      <p:sp>
        <p:nvSpPr>
          <p:cNvPr id="3" name="Title 2"/>
          <p:cNvSpPr>
            <a:spLocks noGrp="1"/>
          </p:cNvSpPr>
          <p:nvPr>
            <p:ph type="title"/>
          </p:nvPr>
        </p:nvSpPr>
        <p:spPr/>
        <p:txBody>
          <a:bodyPr>
            <a:normAutofit/>
          </a:bodyPr>
          <a:lstStyle/>
          <a:p>
            <a:r>
              <a:rPr lang="en-US" sz="2800" b="1" dirty="0"/>
              <a:t>Key Things to Know</a:t>
            </a:r>
            <a:endParaRPr lang="en-US" dirty="0"/>
          </a:p>
        </p:txBody>
      </p:sp>
    </p:spTree>
    <p:extLst>
      <p:ext uri="{BB962C8B-B14F-4D97-AF65-F5344CB8AC3E}">
        <p14:creationId xmlns:p14="http://schemas.microsoft.com/office/powerpoint/2010/main" val="85456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390886" y="1148078"/>
            <a:ext cx="11715025" cy="5170752"/>
          </a:xfrm>
        </p:spPr>
        <p:txBody>
          <a:bodyPr/>
          <a:lstStyle/>
          <a:p>
            <a:pPr marL="0" indent="0">
              <a:buNone/>
            </a:pPr>
            <a:r>
              <a:rPr lang="en-US" sz="2400" b="1" dirty="0"/>
              <a:t>Workplace burnout and similar phenomena continues to increase overtime</a:t>
            </a:r>
          </a:p>
          <a:p>
            <a:pPr marL="512763"/>
            <a:r>
              <a:rPr lang="en-US" sz="1800" dirty="0"/>
              <a:t>Compounded by other factors such as mental health stigma, PPE access, and added work</a:t>
            </a:r>
          </a:p>
          <a:p>
            <a:pPr marL="512763"/>
            <a:r>
              <a:rPr lang="en-US" sz="1800" dirty="0"/>
              <a:t>Burnout – exhaustion of body and mind, unequal balance of demands and resources</a:t>
            </a:r>
          </a:p>
          <a:p>
            <a:pPr marL="512763"/>
            <a:r>
              <a:rPr lang="en-US" sz="1800" dirty="0"/>
              <a:t>Compassion Fatigue- emotional/physical tiredness, less ability to empathize</a:t>
            </a:r>
          </a:p>
          <a:p>
            <a:pPr marL="512763"/>
            <a:r>
              <a:rPr lang="en-US" sz="1800" dirty="0"/>
              <a:t>Moral Injury- Strong feelings of guilt, shame, or anger due to not being able to provide the kind of care or service they want and expect to provide </a:t>
            </a:r>
          </a:p>
          <a:p>
            <a:pPr marL="0" indent="0">
              <a:spcBef>
                <a:spcPts val="2000"/>
              </a:spcBef>
              <a:buNone/>
            </a:pPr>
            <a:r>
              <a:rPr lang="en-US" sz="2400" b="1" dirty="0"/>
              <a:t>General fatigue, exhaustion, and feeling overwhelmed are common experiences:</a:t>
            </a:r>
            <a:endParaRPr lang="en-US" dirty="0"/>
          </a:p>
          <a:p>
            <a:pPr marL="512763"/>
            <a:r>
              <a:rPr lang="en-US" sz="1800" dirty="0"/>
              <a:t>Sleep problems, diminished cognitive and high-level thinking, and increased impacts of existing behavioral health symptoms such as depression, anxiety, or trauma</a:t>
            </a:r>
          </a:p>
          <a:p>
            <a:pPr marL="512763"/>
            <a:r>
              <a:rPr lang="en-US" sz="1800" dirty="0"/>
              <a:t>Organizations should address staff wellness and resilience: make it a priority and model it</a:t>
            </a:r>
          </a:p>
          <a:p>
            <a:pPr marL="512763"/>
            <a:r>
              <a:rPr lang="en-US" sz="1800" dirty="0"/>
              <a:t>Practicing self-care, building personal coping/resilience plans, and rest is key for individuals</a:t>
            </a:r>
          </a:p>
          <a:p>
            <a:pPr marL="512763"/>
            <a:endParaRPr lang="en-US" dirty="0"/>
          </a:p>
          <a:p>
            <a:pPr marL="512763"/>
            <a:endParaRPr lang="en-US" dirty="0"/>
          </a:p>
          <a:p>
            <a:pPr marL="227013" indent="0">
              <a:buNone/>
            </a:pPr>
            <a:endParaRPr lang="en-US" dirty="0"/>
          </a:p>
        </p:txBody>
      </p:sp>
      <p:sp>
        <p:nvSpPr>
          <p:cNvPr id="5" name="Title 2"/>
          <p:cNvSpPr txBox="1">
            <a:spLocks/>
          </p:cNvSpPr>
          <p:nvPr/>
        </p:nvSpPr>
        <p:spPr>
          <a:xfrm>
            <a:off x="152399" y="388699"/>
            <a:ext cx="12191997" cy="488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r>
              <a:rPr lang="en-US" sz="2800" b="1" dirty="0"/>
              <a:t>Burnout, Compassion Fatigue, Moral Injury, &amp; Exhaustion</a:t>
            </a:r>
            <a:endParaRPr lang="en-US" dirty="0"/>
          </a:p>
        </p:txBody>
      </p:sp>
    </p:spTree>
    <p:extLst>
      <p:ext uri="{BB962C8B-B14F-4D97-AF65-F5344CB8AC3E}">
        <p14:creationId xmlns:p14="http://schemas.microsoft.com/office/powerpoint/2010/main" val="62491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596900" y="1270303"/>
            <a:ext cx="10998200" cy="4662833"/>
          </a:xfrm>
        </p:spPr>
        <p:txBody>
          <a:bodyPr/>
          <a:lstStyle/>
          <a:p>
            <a:pPr marL="0" indent="0">
              <a:buNone/>
            </a:pPr>
            <a:r>
              <a:rPr lang="en-US" sz="2400" b="1" dirty="0"/>
              <a:t>An eventual return to baseline levels of functioning</a:t>
            </a:r>
            <a:r>
              <a:rPr lang="en-US" sz="2400" dirty="0"/>
              <a:t> for many people should occur around 14-18 months after the initial outbreak</a:t>
            </a:r>
          </a:p>
          <a:p>
            <a:pPr marL="512763"/>
            <a:r>
              <a:rPr lang="en-US" sz="1800" dirty="0"/>
              <a:t>Assuming rates of infection do not continue to significantly increase, and</a:t>
            </a:r>
          </a:p>
          <a:p>
            <a:pPr marL="512763"/>
            <a:r>
              <a:rPr lang="en-US" sz="1800" dirty="0"/>
              <a:t>A sense of a “new normal” is underway</a:t>
            </a:r>
          </a:p>
          <a:p>
            <a:pPr marL="227013" indent="0" algn="ctr">
              <a:buNone/>
            </a:pPr>
            <a:r>
              <a:rPr lang="en-US" sz="2400" b="1" i="1" dirty="0"/>
              <a:t>-OR-</a:t>
            </a:r>
          </a:p>
          <a:p>
            <a:pPr marL="0" indent="0">
              <a:spcBef>
                <a:spcPts val="2000"/>
              </a:spcBef>
              <a:buNone/>
            </a:pPr>
            <a:r>
              <a:rPr lang="en-US" sz="2400" dirty="0"/>
              <a:t>If COVID-19 cases continue to dramatically increase in the fall/winter months, </a:t>
            </a:r>
            <a:r>
              <a:rPr lang="en-US" sz="2400" b="1" dirty="0"/>
              <a:t>one of the major outcomes will likely be a disaster / trauma cascade</a:t>
            </a:r>
            <a:endParaRPr lang="en-US" sz="2400" dirty="0"/>
          </a:p>
          <a:p>
            <a:pPr marL="512763"/>
            <a:r>
              <a:rPr lang="en-US" sz="1800" dirty="0"/>
              <a:t>Reduced ability to emotionally recover due to additional/ongoing impacts</a:t>
            </a:r>
          </a:p>
          <a:p>
            <a:pPr marL="746126" lvl="1"/>
            <a:r>
              <a:rPr lang="en-US" sz="1800" dirty="0"/>
              <a:t>Longer recovery to baseline, impacts lasting longer</a:t>
            </a:r>
          </a:p>
          <a:p>
            <a:pPr marL="746126" lvl="1"/>
            <a:r>
              <a:rPr lang="en-US" sz="1800" dirty="0"/>
              <a:t>Shift in symptoms: Increase in anxiety and PTSD more likely </a:t>
            </a:r>
          </a:p>
          <a:p>
            <a:pPr marL="512763"/>
            <a:r>
              <a:rPr lang="en-US" sz="1800" dirty="0"/>
              <a:t>Other impacts (economic, social) will also play a role</a:t>
            </a:r>
          </a:p>
          <a:p>
            <a:pPr marL="0" indent="0">
              <a:spcBef>
                <a:spcPts val="2000"/>
              </a:spcBef>
              <a:buNone/>
            </a:pPr>
            <a:endParaRPr lang="en-US" sz="2400" dirty="0"/>
          </a:p>
          <a:p>
            <a:pPr marL="0" indent="0">
              <a:spcBef>
                <a:spcPts val="2000"/>
              </a:spcBef>
              <a:buNone/>
            </a:pPr>
            <a:endParaRPr lang="en-US" sz="2400" dirty="0">
              <a:solidFill>
                <a:srgbClr val="000000"/>
              </a:solidFill>
            </a:endParaRPr>
          </a:p>
          <a:p>
            <a:pPr marL="0" indent="0">
              <a:buNone/>
            </a:pPr>
            <a:endParaRPr lang="en-US" dirty="0"/>
          </a:p>
        </p:txBody>
      </p:sp>
      <p:sp>
        <p:nvSpPr>
          <p:cNvPr id="5" name="Title 2"/>
          <p:cNvSpPr txBox="1">
            <a:spLocks/>
          </p:cNvSpPr>
          <p:nvPr/>
        </p:nvSpPr>
        <p:spPr>
          <a:xfrm>
            <a:off x="152403" y="436800"/>
            <a:ext cx="12191997" cy="488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r>
              <a:rPr lang="en-US" sz="2800" b="1" dirty="0"/>
              <a:t>Recovery vs Return to Baseline</a:t>
            </a:r>
            <a:endParaRPr lang="en-US" dirty="0"/>
          </a:p>
        </p:txBody>
      </p:sp>
    </p:spTree>
    <p:extLst>
      <p:ext uri="{BB962C8B-B14F-4D97-AF65-F5344CB8AC3E}">
        <p14:creationId xmlns:p14="http://schemas.microsoft.com/office/powerpoint/2010/main" val="180131883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3341"/>
      </a:dk2>
      <a:lt2>
        <a:srgbClr val="E8E7E2"/>
      </a:lt2>
      <a:accent1>
        <a:srgbClr val="7D86DF"/>
      </a:accent1>
      <a:accent2>
        <a:srgbClr val="609DD8"/>
      </a:accent2>
      <a:accent3>
        <a:srgbClr val="55B0B8"/>
      </a:accent3>
      <a:accent4>
        <a:srgbClr val="51B594"/>
      </a:accent4>
      <a:accent5>
        <a:srgbClr val="55B86E"/>
      </a:accent5>
      <a:accent6>
        <a:srgbClr val="63B751"/>
      </a:accent6>
      <a:hlink>
        <a:srgbClr val="898453"/>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6806</TotalTime>
  <Words>1745</Words>
  <Application>Microsoft Macintosh PowerPoint</Application>
  <PresentationFormat>Widescreen</PresentationFormat>
  <Paragraphs>184</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Next LT Pro</vt:lpstr>
      <vt:lpstr>Calibri</vt:lpstr>
      <vt:lpstr>Century Gothic</vt:lpstr>
      <vt:lpstr>AccentBoxVTI</vt:lpstr>
      <vt:lpstr>Behavioral health impacts of COVID-19</vt:lpstr>
      <vt:lpstr>Agenda</vt:lpstr>
      <vt:lpstr>Definitions </vt:lpstr>
      <vt:lpstr>PowerPoint Presentation</vt:lpstr>
      <vt:lpstr>PowerPoint Presentation</vt:lpstr>
      <vt:lpstr>Key Things to Know</vt:lpstr>
      <vt:lpstr>Key Things to Know</vt:lpstr>
      <vt:lpstr>PowerPoint Presentation</vt:lpstr>
      <vt:lpstr>PowerPoint Presentation</vt:lpstr>
      <vt:lpstr>Anxiety, Depression (Census Bureau)</vt:lpstr>
      <vt:lpstr>The Good News</vt:lpstr>
      <vt:lpstr>PowerPoint Presentation</vt:lpstr>
      <vt:lpstr>PowerPoint Presentation</vt:lpstr>
      <vt:lpstr>Stressed Brains in the Workplace</vt:lpstr>
      <vt:lpstr>Compassion Fatigue And Job Burnout</vt:lpstr>
      <vt:lpstr>Opportunities for Supervisors &amp; Managers</vt:lpstr>
      <vt:lpstr>What can we do to reduce burnout generally?</vt:lpstr>
      <vt:lpstr>Resilience</vt:lpstr>
      <vt:lpstr>Resilience Development</vt:lpstr>
      <vt:lpstr>Practice the REST Model</vt:lpstr>
      <vt:lpstr>PowerPoint Presentation</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impacts of COVID-19</dc:title>
  <dc:creator>Mauseth, Kira</dc:creator>
  <cp:lastModifiedBy>Mauseth, Kira</cp:lastModifiedBy>
  <cp:revision>22</cp:revision>
  <dcterms:created xsi:type="dcterms:W3CDTF">2020-09-23T19:50:30Z</dcterms:created>
  <dcterms:modified xsi:type="dcterms:W3CDTF">2020-12-10T18:47:55Z</dcterms:modified>
</cp:coreProperties>
</file>