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 id="2147483656"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Open Sans Ligh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wPXQ9s1TgLkKKHzE4VSrL3X58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Light-regular.fntdata"/><Relationship Id="rId22" Type="http://schemas.openxmlformats.org/officeDocument/2006/relationships/font" Target="fonts/OpenSansLight-italic.fntdata"/><Relationship Id="rId21" Type="http://schemas.openxmlformats.org/officeDocument/2006/relationships/font" Target="fonts/OpenSansLight-bold.fntdata"/><Relationship Id="rId24" Type="http://schemas.openxmlformats.org/officeDocument/2006/relationships/font" Target="fonts/OpenSans-regular.fntdata"/><Relationship Id="rId23" Type="http://schemas.openxmlformats.org/officeDocument/2006/relationships/font" Target="fonts/OpenSansLight-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more voices talking about these issues, the stronger the resulting system will be. Who do you know who should be part of this conversation? Consider hosting your own dialogue or inviting others to join the conversation online.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Please continue being part of the conversation, as well as access resources to host your own dialogue, by creating a free account on the Early Childhood Connector (ECConnector.org).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Join thousands of others who care about early childhood and who are learning from and connecting with each other at ECConnector.org!</a:t>
            </a:r>
            <a:endParaRPr/>
          </a:p>
        </p:txBody>
      </p:sp>
      <p:sp>
        <p:nvSpPr>
          <p:cNvPr id="385" name="Google Shape;3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0937a8a1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80937a8a1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Before we get started, let’s take a few minutes to talk about what we think is part of the “early childhood system’?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SzPts val="1400"/>
              <a:buNone/>
            </a:pPr>
            <a:r>
              <a:rPr lang="en-US"/>
              <a:t>What do you consider to be part of the early childhood system? If you want any hints, this graphic suggests elements commonly considered key parts of early childhood system.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After a few minutes, summarize responses:</a:t>
            </a:r>
            <a:endParaRPr/>
          </a:p>
          <a:p>
            <a:pPr indent="0" lvl="0" marL="0" rtl="0" algn="l">
              <a:lnSpc>
                <a:spcPct val="115000"/>
              </a:lnSpc>
              <a:spcBef>
                <a:spcPts val="0"/>
              </a:spcBef>
              <a:spcAft>
                <a:spcPts val="0"/>
              </a:spcAft>
              <a:buClr>
                <a:schemeClr val="dk1"/>
              </a:buClr>
              <a:buSzPts val="1100"/>
              <a:buFont typeface="Arial"/>
              <a:buNone/>
            </a:pPr>
            <a:r>
              <a:rPr lang="en-US"/>
              <a:t>Comprehensive and collaborative, supports development of whole child, food/housing/income security, care and education, policy, health care, libraries and museums, technology, family empowerment and voice, financing…(insert others)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72" name="Google Shape;272;g80937a8a1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Open Sans"/>
                <a:ea typeface="Open Sans"/>
                <a:cs typeface="Open Sans"/>
                <a:sym typeface="Open Sans"/>
              </a:rPr>
              <a:t>Over the past several months, both the strengths and shortcomings of the system designed to support the development of young children and their families in the United States have been illuminated by the challenges and dire circumstances created by the COVID-19 pandemic. A disproportionate impact of COVID-19 on communities of color combined with ongoing systemic racism and police brutality have also contributed to a growing social justice movement. Together, as we move through this crisis and collective awakening, the early childhood system –including those most impacted by it – must consider the lessons learned through our challenges, our resilience, and these persistent inequities to determine how we will collectively ensure a stronger, brighter future for ALL young children and those who care for them.</a:t>
            </a:r>
            <a:endParaRPr sz="1100">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US" sz="1100">
                <a:latin typeface="Open Sans"/>
                <a:ea typeface="Open Sans"/>
                <a:cs typeface="Open Sans"/>
                <a:sym typeface="Open Sans"/>
              </a:rPr>
              <a:t>As a first step toward encouraging responsive system evolution, the Ounce of Prevention Fund, as well as many others, are hosting, participating in, and encouraging conversations in service to rebuilding a better, more equitable, and comprehensive early childhood system. We understand how critical an inclusive collection of experiences and ideas is to ensuring we build it back better. </a:t>
            </a:r>
            <a:endParaRPr sz="1100">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278" name="Google Shape;2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During Phase I of Build It Back Better, the Ounce of Prevention hosted core dialogues with families, practitioners, community leaders, and state/national system leaders to start to generate key questions in service to building back a stronger, more comprehensive early childhood system.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Themes and ideas from our dialogue today will be included in the information being gathered from groups around the country who are impacted by or involved with the early childhood system.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information will serve as the focus of communication materials and to seed further discussion as a means to including more voices and identifying priorities and key questions as we work collaboratively to recover and rebuild.</a:t>
            </a:r>
            <a:endParaRPr/>
          </a:p>
        </p:txBody>
      </p:sp>
      <p:sp>
        <p:nvSpPr>
          <p:cNvPr id="286" name="Google Shape;2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1200"/>
              </a:spcBef>
              <a:spcAft>
                <a:spcPts val="0"/>
              </a:spcAft>
              <a:buClr>
                <a:schemeClr val="dk1"/>
              </a:buClr>
              <a:buSzPts val="1100"/>
              <a:buFont typeface="Arial"/>
              <a:buNone/>
            </a:pPr>
            <a:r>
              <a:rPr b="1" lang="en-US" sz="1100">
                <a:latin typeface="Open Sans"/>
                <a:ea typeface="Open Sans"/>
                <a:cs typeface="Open Sans"/>
                <a:sym typeface="Open Sans"/>
              </a:rPr>
              <a:t>Q1</a:t>
            </a:r>
            <a:r>
              <a:rPr lang="en-US" sz="1100">
                <a:latin typeface="Open Sans"/>
                <a:ea typeface="Open Sans"/>
                <a:cs typeface="Open Sans"/>
                <a:sym typeface="Open Sans"/>
              </a:rPr>
              <a:t>: When you think about your children or the children in your care or community, what is a hope, dream, or goal that you have for them?</a:t>
            </a:r>
            <a:endParaRPr sz="1100">
              <a:latin typeface="Open Sans"/>
              <a:ea typeface="Open Sans"/>
              <a:cs typeface="Open Sans"/>
              <a:sym typeface="Open Sans"/>
            </a:endParaRPr>
          </a:p>
          <a:p>
            <a:pPr indent="0" lvl="0" marL="228600" rtl="0" algn="l">
              <a:lnSpc>
                <a:spcPct val="115000"/>
              </a:lnSpc>
              <a:spcBef>
                <a:spcPts val="1200"/>
              </a:spcBef>
              <a:spcAft>
                <a:spcPts val="0"/>
              </a:spcAft>
              <a:buClr>
                <a:schemeClr val="dk1"/>
              </a:buClr>
              <a:buSzPts val="1100"/>
              <a:buFont typeface="Arial"/>
              <a:buNone/>
            </a:pPr>
            <a:r>
              <a:rPr b="1" lang="en-US" sz="1100">
                <a:latin typeface="Open Sans"/>
                <a:ea typeface="Open Sans"/>
                <a:cs typeface="Open Sans"/>
                <a:sym typeface="Open Sans"/>
              </a:rPr>
              <a:t>Q2</a:t>
            </a:r>
            <a:r>
              <a:rPr lang="en-US" sz="1100">
                <a:latin typeface="Open Sans"/>
                <a:ea typeface="Open Sans"/>
                <a:cs typeface="Open Sans"/>
                <a:sym typeface="Open Sans"/>
              </a:rPr>
              <a:t>: What are your biggest worries or concerns for your family or the children in your care/community? What keeps you up at night?</a:t>
            </a:r>
            <a:endParaRPr sz="1100">
              <a:latin typeface="Open Sans"/>
              <a:ea typeface="Open Sans"/>
              <a:cs typeface="Open Sans"/>
              <a:sym typeface="Open Sans"/>
            </a:endParaRPr>
          </a:p>
          <a:p>
            <a:pPr indent="0" lvl="0" marL="228600" rtl="0" algn="l">
              <a:lnSpc>
                <a:spcPct val="115000"/>
              </a:lnSpc>
              <a:spcBef>
                <a:spcPts val="1200"/>
              </a:spcBef>
              <a:spcAft>
                <a:spcPts val="0"/>
              </a:spcAft>
              <a:buClr>
                <a:schemeClr val="dk1"/>
              </a:buClr>
              <a:buSzPts val="1100"/>
              <a:buFont typeface="Arial"/>
              <a:buNone/>
            </a:pPr>
            <a:r>
              <a:rPr b="1" lang="en-US" sz="1100">
                <a:latin typeface="Open Sans"/>
                <a:ea typeface="Open Sans"/>
                <a:cs typeface="Open Sans"/>
                <a:sym typeface="Open Sans"/>
              </a:rPr>
              <a:t>Q3</a:t>
            </a:r>
            <a:r>
              <a:rPr lang="en-US" sz="1100">
                <a:latin typeface="Open Sans"/>
                <a:ea typeface="Open Sans"/>
                <a:cs typeface="Open Sans"/>
                <a:sym typeface="Open Sans"/>
              </a:rPr>
              <a:t>: COVID-19 has clearly highlighted systems challenges in every state and community. How did the supports for young children and families respond or fare in your state or community? </a:t>
            </a:r>
            <a:r>
              <a:rPr i="1" lang="en-US" sz="1100">
                <a:latin typeface="Open Sans"/>
                <a:ea typeface="Open Sans"/>
                <a:cs typeface="Open Sans"/>
                <a:sym typeface="Open Sans"/>
              </a:rPr>
              <a:t>Both positive and negative experiences are helpful to share. </a:t>
            </a:r>
            <a:r>
              <a:rPr lang="en-US" sz="1100">
                <a:latin typeface="Open Sans"/>
                <a:ea typeface="Open Sans"/>
                <a:cs typeface="Open Sans"/>
                <a:sym typeface="Open Sans"/>
              </a:rPr>
              <a:t>Who has been disproportionately impacted by these challenges in your state or community?</a:t>
            </a:r>
            <a:endParaRPr sz="1100">
              <a:latin typeface="Open Sans"/>
              <a:ea typeface="Open Sans"/>
              <a:cs typeface="Open Sans"/>
              <a:sym typeface="Open Sans"/>
            </a:endParaRPr>
          </a:p>
          <a:p>
            <a:pPr indent="0" lvl="0" marL="228600" rtl="0" algn="l">
              <a:lnSpc>
                <a:spcPct val="115000"/>
              </a:lnSpc>
              <a:spcBef>
                <a:spcPts val="1200"/>
              </a:spcBef>
              <a:spcAft>
                <a:spcPts val="0"/>
              </a:spcAft>
              <a:buClr>
                <a:schemeClr val="dk1"/>
              </a:buClr>
              <a:buSzPts val="1100"/>
              <a:buFont typeface="Arial"/>
              <a:buNone/>
            </a:pPr>
            <a:r>
              <a:rPr b="1" lang="en-US" sz="1100">
                <a:latin typeface="Open Sans"/>
                <a:ea typeface="Open Sans"/>
                <a:cs typeface="Open Sans"/>
                <a:sym typeface="Open Sans"/>
              </a:rPr>
              <a:t>Q4</a:t>
            </a:r>
            <a:r>
              <a:rPr lang="en-US" sz="1100">
                <a:latin typeface="Open Sans"/>
                <a:ea typeface="Open Sans"/>
                <a:cs typeface="Open Sans"/>
                <a:sym typeface="Open Sans"/>
              </a:rPr>
              <a:t>: With respect to the challenges, concerns, and inequities, what has or would help to alleviate these issues or make things better? </a:t>
            </a:r>
            <a:r>
              <a:rPr i="1" lang="en-US" sz="1100">
                <a:latin typeface="Open Sans"/>
                <a:ea typeface="Open Sans"/>
                <a:cs typeface="Open Sans"/>
                <a:sym typeface="Open Sans"/>
              </a:rPr>
              <a:t>This could be at any level (family, program, community, or policy).</a:t>
            </a:r>
            <a:endParaRPr i="1" sz="1100">
              <a:latin typeface="Open Sans"/>
              <a:ea typeface="Open Sans"/>
              <a:cs typeface="Open Sans"/>
              <a:sym typeface="Open Sans"/>
            </a:endParaRPr>
          </a:p>
          <a:p>
            <a:pPr indent="0" lvl="0" marL="228600" rtl="0" algn="l">
              <a:lnSpc>
                <a:spcPct val="115000"/>
              </a:lnSpc>
              <a:spcBef>
                <a:spcPts val="1200"/>
              </a:spcBef>
              <a:spcAft>
                <a:spcPts val="0"/>
              </a:spcAft>
              <a:buClr>
                <a:schemeClr val="dk1"/>
              </a:buClr>
              <a:buSzPts val="1100"/>
              <a:buFont typeface="Arial"/>
              <a:buNone/>
            </a:pPr>
            <a:r>
              <a:rPr b="1" lang="en-US" sz="1100">
                <a:latin typeface="Open Sans"/>
                <a:ea typeface="Open Sans"/>
                <a:cs typeface="Open Sans"/>
                <a:sym typeface="Open Sans"/>
              </a:rPr>
              <a:t>Q5</a:t>
            </a:r>
            <a:r>
              <a:rPr lang="en-US" sz="1100">
                <a:latin typeface="Open Sans"/>
                <a:ea typeface="Open Sans"/>
                <a:cs typeface="Open Sans"/>
                <a:sym typeface="Open Sans"/>
              </a:rPr>
              <a:t>: What questions should we all be asking as we think about how to make sure ALL young children and families thrive? </a:t>
            </a:r>
            <a:endParaRPr sz="1100">
              <a:latin typeface="Open Sans"/>
              <a:ea typeface="Open Sans"/>
              <a:cs typeface="Open Sans"/>
              <a:sym typeface="Open Sans"/>
            </a:endParaRPr>
          </a:p>
          <a:p>
            <a:pPr indent="0" lvl="0" marL="0" rtl="0" algn="l">
              <a:lnSpc>
                <a:spcPct val="100000"/>
              </a:lnSpc>
              <a:spcBef>
                <a:spcPts val="1200"/>
              </a:spcBef>
              <a:spcAft>
                <a:spcPts val="0"/>
              </a:spcAft>
              <a:buSzPts val="1400"/>
              <a:buNone/>
            </a:pPr>
            <a:r>
              <a:t/>
            </a:r>
            <a:endParaRPr/>
          </a:p>
        </p:txBody>
      </p:sp>
      <p:sp>
        <p:nvSpPr>
          <p:cNvPr id="303" name="Google Shape;30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spTree>
      <p:nvGrpSpPr>
        <p:cNvPr id="12" name="Shape 12"/>
        <p:cNvGrpSpPr/>
        <p:nvPr/>
      </p:nvGrpSpPr>
      <p:grpSpPr>
        <a:xfrm>
          <a:off x="0" y="0"/>
          <a:ext cx="0" cy="0"/>
          <a:chOff x="0" y="0"/>
          <a:chExt cx="0" cy="0"/>
        </a:xfrm>
      </p:grpSpPr>
      <p:sp>
        <p:nvSpPr>
          <p:cNvPr id="13" name="Google Shape;13;p14"/>
          <p:cNvSpPr txBox="1"/>
          <p:nvPr>
            <p:ph idx="1" type="body"/>
          </p:nvPr>
        </p:nvSpPr>
        <p:spPr>
          <a:xfrm>
            <a:off x="609600" y="1600206"/>
            <a:ext cx="109728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0"/>
              </a:spcBef>
              <a:spcAft>
                <a:spcPts val="0"/>
              </a:spcAft>
              <a:buClr>
                <a:srgbClr val="75787B"/>
              </a:buClr>
              <a:buSzPts val="2800"/>
              <a:buFont typeface="Arial"/>
              <a:buChar char="•"/>
              <a:defRPr b="0" i="0" sz="2800" u="none" cap="none" strike="noStrike">
                <a:solidFill>
                  <a:schemeClr val="dk1"/>
                </a:solidFill>
                <a:latin typeface="Open Sans"/>
                <a:ea typeface="Open Sans"/>
                <a:cs typeface="Open Sans"/>
                <a:sym typeface="Open Sans"/>
              </a:defRPr>
            </a:lvl1pPr>
            <a:lvl2pPr indent="-406400" lvl="1" marL="914400" marR="0" algn="l">
              <a:lnSpc>
                <a:spcPct val="100000"/>
              </a:lnSpc>
              <a:spcBef>
                <a:spcPts val="1800"/>
              </a:spcBef>
              <a:spcAft>
                <a:spcPts val="0"/>
              </a:spcAft>
              <a:buClr>
                <a:srgbClr val="75787B"/>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algn="l">
              <a:lnSpc>
                <a:spcPct val="100000"/>
              </a:lnSpc>
              <a:spcBef>
                <a:spcPts val="18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14" name="Google Shape;14;p14"/>
          <p:cNvSpPr txBox="1"/>
          <p:nvPr>
            <p:ph idx="11" type="ftr"/>
          </p:nvPr>
        </p:nvSpPr>
        <p:spPr>
          <a:xfrm>
            <a:off x="4038600" y="6356366"/>
            <a:ext cx="41148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9pPr>
          </a:lstStyle>
          <a:p/>
        </p:txBody>
      </p:sp>
      <p:sp>
        <p:nvSpPr>
          <p:cNvPr id="15" name="Google Shape;15;p14"/>
          <p:cNvSpPr txBox="1"/>
          <p:nvPr>
            <p:ph idx="12" type="sldNum"/>
          </p:nvPr>
        </p:nvSpPr>
        <p:spPr>
          <a:xfrm>
            <a:off x="184836" y="6356366"/>
            <a:ext cx="382441"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cxnSp>
        <p:nvCxnSpPr>
          <p:cNvPr id="16" name="Google Shape;16;p14"/>
          <p:cNvCxnSpPr/>
          <p:nvPr/>
        </p:nvCxnSpPr>
        <p:spPr>
          <a:xfrm>
            <a:off x="298913" y="882931"/>
            <a:ext cx="11577280" cy="0"/>
          </a:xfrm>
          <a:prstGeom prst="straightConnector1">
            <a:avLst/>
          </a:prstGeom>
          <a:noFill/>
          <a:ln cap="flat" cmpd="sng" w="9525">
            <a:solidFill>
              <a:srgbClr val="D22630"/>
            </a:solidFill>
            <a:prstDash val="solid"/>
            <a:round/>
            <a:headEnd len="sm" w="sm" type="none"/>
            <a:tailEnd len="sm" w="sm" type="none"/>
          </a:ln>
        </p:spPr>
      </p:cxnSp>
      <p:sp>
        <p:nvSpPr>
          <p:cNvPr id="17" name="Google Shape;17;p14"/>
          <p:cNvSpPr txBox="1"/>
          <p:nvPr>
            <p:ph type="title"/>
          </p:nvPr>
        </p:nvSpPr>
        <p:spPr>
          <a:xfrm>
            <a:off x="298913" y="16"/>
            <a:ext cx="10515600" cy="132556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Open Sans Light"/>
              <a:buNone/>
              <a:defRPr b="0" i="0" sz="4400" u="none" cap="none" strike="noStrike">
                <a:solidFill>
                  <a:schemeClr val="dk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18" name="Google Shape;18;p14"/>
          <p:cNvCxnSpPr/>
          <p:nvPr/>
        </p:nvCxnSpPr>
        <p:spPr>
          <a:xfrm>
            <a:off x="280730" y="6275605"/>
            <a:ext cx="11590945" cy="0"/>
          </a:xfrm>
          <a:prstGeom prst="straightConnector1">
            <a:avLst/>
          </a:prstGeom>
          <a:noFill/>
          <a:ln cap="rnd" cmpd="sng" w="12700">
            <a:solidFill>
              <a:srgbClr val="39207C"/>
            </a:solidFill>
            <a:prstDash val="dot"/>
            <a:round/>
            <a:headEnd len="sm" w="sm" type="none"/>
            <a:tailEnd len="sm" w="sm" type="none"/>
          </a:ln>
        </p:spPr>
      </p:cxnSp>
      <p:sp>
        <p:nvSpPr>
          <p:cNvPr id="19" name="Google Shape;19;p14"/>
          <p:cNvSpPr txBox="1"/>
          <p:nvPr/>
        </p:nvSpPr>
        <p:spPr>
          <a:xfrm>
            <a:off x="11171084" y="6370706"/>
            <a:ext cx="73464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75787B"/>
                </a:solidFill>
                <a:latin typeface="Arial"/>
                <a:ea typeface="Arial"/>
                <a:cs typeface="Arial"/>
                <a:sym typeface="Arial"/>
              </a:rPr>
              <a:t>‹#›</a:t>
            </a:fld>
            <a:endParaRPr b="0" i="0" sz="1000" u="none" cap="none" strike="noStrike">
              <a:solidFill>
                <a:srgbClr val="75787B"/>
              </a:solidFill>
              <a:latin typeface="Arial"/>
              <a:ea typeface="Arial"/>
              <a:cs typeface="Arial"/>
              <a:sym typeface="Arial"/>
            </a:endParaRPr>
          </a:p>
        </p:txBody>
      </p:sp>
      <p:sp>
        <p:nvSpPr>
          <p:cNvPr id="20" name="Google Shape;20;p14"/>
          <p:cNvSpPr/>
          <p:nvPr/>
        </p:nvSpPr>
        <p:spPr>
          <a:xfrm>
            <a:off x="11417249" y="6370706"/>
            <a:ext cx="217337" cy="217337"/>
          </a:xfrm>
          <a:prstGeom prst="ellipse">
            <a:avLst/>
          </a:prstGeom>
          <a:no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21" name="Google Shape;21;p14"/>
          <p:cNvSpPr/>
          <p:nvPr/>
        </p:nvSpPr>
        <p:spPr>
          <a:xfrm>
            <a:off x="11125210"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22" name="Google Shape;22;p14"/>
          <p:cNvSpPr/>
          <p:nvPr/>
        </p:nvSpPr>
        <p:spPr>
          <a:xfrm>
            <a:off x="10826382"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2" name="Shape 92"/>
        <p:cNvGrpSpPr/>
        <p:nvPr/>
      </p:nvGrpSpPr>
      <p:grpSpPr>
        <a:xfrm>
          <a:off x="0" y="0"/>
          <a:ext cx="0" cy="0"/>
          <a:chOff x="0" y="0"/>
          <a:chExt cx="0" cy="0"/>
        </a:xfrm>
      </p:grpSpPr>
      <p:sp>
        <p:nvSpPr>
          <p:cNvPr id="93" name="Google Shape;93;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25"/>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5"/>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5"/>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8" name="Shape 98"/>
        <p:cNvGrpSpPr/>
        <p:nvPr/>
      </p:nvGrpSpPr>
      <p:grpSpPr>
        <a:xfrm>
          <a:off x="0" y="0"/>
          <a:ext cx="0" cy="0"/>
          <a:chOff x="0" y="0"/>
          <a:chExt cx="0" cy="0"/>
        </a:xfrm>
      </p:grpSpPr>
      <p:sp>
        <p:nvSpPr>
          <p:cNvPr id="99" name="Google Shape;99;p26"/>
          <p:cNvSpPr txBox="1"/>
          <p:nvPr>
            <p:ph type="title"/>
          </p:nvPr>
        </p:nvSpPr>
        <p:spPr>
          <a:xfrm>
            <a:off x="831851" y="170974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6"/>
          <p:cNvSpPr txBox="1"/>
          <p:nvPr>
            <p:ph idx="1" type="body"/>
          </p:nvPr>
        </p:nvSpPr>
        <p:spPr>
          <a:xfrm>
            <a:off x="831851" y="458947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26"/>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6"/>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6"/>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4" name="Shape 104"/>
        <p:cNvGrpSpPr/>
        <p:nvPr/>
      </p:nvGrpSpPr>
      <p:grpSpPr>
        <a:xfrm>
          <a:off x="0" y="0"/>
          <a:ext cx="0" cy="0"/>
          <a:chOff x="0" y="0"/>
          <a:chExt cx="0" cy="0"/>
        </a:xfrm>
      </p:grpSpPr>
      <p:sp>
        <p:nvSpPr>
          <p:cNvPr id="105" name="Google Shape;105;p2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7"/>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7"/>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7"/>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1" name="Shape 111"/>
        <p:cNvGrpSpPr/>
        <p:nvPr/>
      </p:nvGrpSpPr>
      <p:grpSpPr>
        <a:xfrm>
          <a:off x="0" y="0"/>
          <a:ext cx="0" cy="0"/>
          <a:chOff x="0" y="0"/>
          <a:chExt cx="0" cy="0"/>
        </a:xfrm>
      </p:grpSpPr>
      <p:sp>
        <p:nvSpPr>
          <p:cNvPr id="112" name="Google Shape;112;p28"/>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8"/>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28"/>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8"/>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28"/>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8"/>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8"/>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8"/>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0" name="Shape 120"/>
        <p:cNvGrpSpPr/>
        <p:nvPr/>
      </p:nvGrpSpPr>
      <p:grpSpPr>
        <a:xfrm>
          <a:off x="0" y="0"/>
          <a:ext cx="0" cy="0"/>
          <a:chOff x="0" y="0"/>
          <a:chExt cx="0" cy="0"/>
        </a:xfrm>
      </p:grpSpPr>
      <p:sp>
        <p:nvSpPr>
          <p:cNvPr id="121" name="Google Shape;121;p2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9"/>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9"/>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9"/>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1"/>
          <p:cNvSpPr txBox="1"/>
          <p:nvPr>
            <p:ph idx="1" type="body"/>
          </p:nvPr>
        </p:nvSpPr>
        <p:spPr>
          <a:xfrm>
            <a:off x="5183188" y="98743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8" name="Google Shape;128;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9" name="Google Shape;129;p31"/>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1"/>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1"/>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2"/>
          <p:cNvSpPr/>
          <p:nvPr>
            <p:ph idx="2" type="pic"/>
          </p:nvPr>
        </p:nvSpPr>
        <p:spPr>
          <a:xfrm>
            <a:off x="5183188" y="98743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5" name="Google Shape;135;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6" name="Google Shape;136;p32"/>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2"/>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2"/>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9" name="Shape 139"/>
        <p:cNvGrpSpPr/>
        <p:nvPr/>
      </p:nvGrpSpPr>
      <p:grpSpPr>
        <a:xfrm>
          <a:off x="0" y="0"/>
          <a:ext cx="0" cy="0"/>
          <a:chOff x="0" y="0"/>
          <a:chExt cx="0" cy="0"/>
        </a:xfrm>
      </p:grpSpPr>
      <p:sp>
        <p:nvSpPr>
          <p:cNvPr id="140" name="Google Shape;140;p3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3"/>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3"/>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3"/>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34"/>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4"/>
          <p:cNvSpPr txBox="1"/>
          <p:nvPr>
            <p:ph idx="1" type="body"/>
          </p:nvPr>
        </p:nvSpPr>
        <p:spPr>
          <a:xfrm rot="5400000">
            <a:off x="1799434"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4"/>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4"/>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4"/>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7" name="Shape 157"/>
        <p:cNvGrpSpPr/>
        <p:nvPr/>
      </p:nvGrpSpPr>
      <p:grpSpPr>
        <a:xfrm>
          <a:off x="0" y="0"/>
          <a:ext cx="0" cy="0"/>
          <a:chOff x="0" y="0"/>
          <a:chExt cx="0" cy="0"/>
        </a:xfrm>
      </p:grpSpPr>
      <p:sp>
        <p:nvSpPr>
          <p:cNvPr id="158" name="Google Shape;158;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0" name="Google Shape;160;p19"/>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9"/>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19"/>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23" name="Shape 23"/>
        <p:cNvGrpSpPr/>
        <p:nvPr/>
      </p:nvGrpSpPr>
      <p:grpSpPr>
        <a:xfrm>
          <a:off x="0" y="0"/>
          <a:ext cx="0" cy="0"/>
          <a:chOff x="0" y="0"/>
          <a:chExt cx="0" cy="0"/>
        </a:xfrm>
      </p:grpSpPr>
      <p:sp>
        <p:nvSpPr>
          <p:cNvPr id="24" name="Google Shape;24;p15"/>
          <p:cNvSpPr txBox="1"/>
          <p:nvPr>
            <p:ph idx="1" type="body"/>
          </p:nvPr>
        </p:nvSpPr>
        <p:spPr>
          <a:xfrm>
            <a:off x="609600" y="1600206"/>
            <a:ext cx="109728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0"/>
              </a:spcBef>
              <a:spcAft>
                <a:spcPts val="0"/>
              </a:spcAft>
              <a:buClr>
                <a:srgbClr val="75787B"/>
              </a:buClr>
              <a:buSzPts val="2800"/>
              <a:buFont typeface="Arial"/>
              <a:buChar char="•"/>
              <a:defRPr b="0" i="0" sz="2800" u="none" cap="none" strike="noStrike">
                <a:solidFill>
                  <a:schemeClr val="dk1"/>
                </a:solidFill>
                <a:latin typeface="Open Sans"/>
                <a:ea typeface="Open Sans"/>
                <a:cs typeface="Open Sans"/>
                <a:sym typeface="Open Sans"/>
              </a:defRPr>
            </a:lvl1pPr>
            <a:lvl2pPr indent="-406400" lvl="1" marL="914400" marR="0" algn="l">
              <a:lnSpc>
                <a:spcPct val="100000"/>
              </a:lnSpc>
              <a:spcBef>
                <a:spcPts val="1800"/>
              </a:spcBef>
              <a:spcAft>
                <a:spcPts val="0"/>
              </a:spcAft>
              <a:buClr>
                <a:srgbClr val="75787B"/>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algn="l">
              <a:lnSpc>
                <a:spcPct val="100000"/>
              </a:lnSpc>
              <a:spcBef>
                <a:spcPts val="18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25" name="Google Shape;25;p15"/>
          <p:cNvSpPr txBox="1"/>
          <p:nvPr>
            <p:ph idx="11" type="ftr"/>
          </p:nvPr>
        </p:nvSpPr>
        <p:spPr>
          <a:xfrm>
            <a:off x="4038600" y="6356366"/>
            <a:ext cx="41148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chemeClr val="dk1"/>
              </a:buClr>
              <a:buSzPts val="1400"/>
              <a:buFont typeface="Open Sans"/>
              <a:buNone/>
              <a:defRPr b="0" i="0" sz="1800" u="none" cap="none" strike="noStrike">
                <a:solidFill>
                  <a:schemeClr val="dk1"/>
                </a:solidFill>
                <a:latin typeface="Open Sans"/>
                <a:ea typeface="Open Sans"/>
                <a:cs typeface="Open Sans"/>
                <a:sym typeface="Open Sans"/>
              </a:defRPr>
            </a:lvl9pPr>
          </a:lstStyle>
          <a:p/>
        </p:txBody>
      </p:sp>
      <p:sp>
        <p:nvSpPr>
          <p:cNvPr id="26" name="Google Shape;26;p15"/>
          <p:cNvSpPr txBox="1"/>
          <p:nvPr>
            <p:ph idx="12" type="sldNum"/>
          </p:nvPr>
        </p:nvSpPr>
        <p:spPr>
          <a:xfrm>
            <a:off x="184836" y="6356366"/>
            <a:ext cx="382441"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F7F7F"/>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cxnSp>
        <p:nvCxnSpPr>
          <p:cNvPr id="27" name="Google Shape;27;p15"/>
          <p:cNvCxnSpPr/>
          <p:nvPr/>
        </p:nvCxnSpPr>
        <p:spPr>
          <a:xfrm>
            <a:off x="298913" y="882931"/>
            <a:ext cx="11577280" cy="0"/>
          </a:xfrm>
          <a:prstGeom prst="straightConnector1">
            <a:avLst/>
          </a:prstGeom>
          <a:noFill/>
          <a:ln cap="flat" cmpd="sng" w="9525">
            <a:solidFill>
              <a:srgbClr val="D22630"/>
            </a:solidFill>
            <a:prstDash val="solid"/>
            <a:round/>
            <a:headEnd len="sm" w="sm" type="none"/>
            <a:tailEnd len="sm" w="sm" type="none"/>
          </a:ln>
        </p:spPr>
      </p:cxnSp>
      <p:sp>
        <p:nvSpPr>
          <p:cNvPr id="28" name="Google Shape;28;p15"/>
          <p:cNvSpPr txBox="1"/>
          <p:nvPr>
            <p:ph type="title"/>
          </p:nvPr>
        </p:nvSpPr>
        <p:spPr>
          <a:xfrm>
            <a:off x="298913" y="16"/>
            <a:ext cx="10515600" cy="132556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Open Sans Light"/>
              <a:buNone/>
              <a:defRPr b="0" i="0" sz="4400" u="none" cap="none" strike="noStrike">
                <a:solidFill>
                  <a:schemeClr val="dk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29" name="Google Shape;29;p15"/>
          <p:cNvCxnSpPr/>
          <p:nvPr/>
        </p:nvCxnSpPr>
        <p:spPr>
          <a:xfrm>
            <a:off x="280730" y="6275605"/>
            <a:ext cx="11590945" cy="0"/>
          </a:xfrm>
          <a:prstGeom prst="straightConnector1">
            <a:avLst/>
          </a:prstGeom>
          <a:noFill/>
          <a:ln cap="rnd" cmpd="sng" w="12700">
            <a:solidFill>
              <a:srgbClr val="39207C"/>
            </a:solidFill>
            <a:prstDash val="dot"/>
            <a:round/>
            <a:headEnd len="sm" w="sm" type="none"/>
            <a:tailEnd len="sm" w="sm" type="none"/>
          </a:ln>
        </p:spPr>
      </p:cxnSp>
      <p:sp>
        <p:nvSpPr>
          <p:cNvPr id="30" name="Google Shape;30;p15"/>
          <p:cNvSpPr txBox="1"/>
          <p:nvPr/>
        </p:nvSpPr>
        <p:spPr>
          <a:xfrm>
            <a:off x="11171084" y="6370706"/>
            <a:ext cx="73464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75787B"/>
                </a:solidFill>
                <a:latin typeface="Arial"/>
                <a:ea typeface="Arial"/>
                <a:cs typeface="Arial"/>
                <a:sym typeface="Arial"/>
              </a:rPr>
              <a:t>‹#›</a:t>
            </a:fld>
            <a:endParaRPr b="0" i="0" sz="1000" u="none" cap="none" strike="noStrike">
              <a:solidFill>
                <a:srgbClr val="75787B"/>
              </a:solidFill>
              <a:latin typeface="Arial"/>
              <a:ea typeface="Arial"/>
              <a:cs typeface="Arial"/>
              <a:sym typeface="Arial"/>
            </a:endParaRPr>
          </a:p>
        </p:txBody>
      </p:sp>
      <p:sp>
        <p:nvSpPr>
          <p:cNvPr id="31" name="Google Shape;31;p15"/>
          <p:cNvSpPr/>
          <p:nvPr/>
        </p:nvSpPr>
        <p:spPr>
          <a:xfrm>
            <a:off x="11417249" y="6370706"/>
            <a:ext cx="217337" cy="217337"/>
          </a:xfrm>
          <a:prstGeom prst="ellipse">
            <a:avLst/>
          </a:prstGeom>
          <a:no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32" name="Google Shape;32;p15"/>
          <p:cNvSpPr/>
          <p:nvPr/>
        </p:nvSpPr>
        <p:spPr>
          <a:xfrm>
            <a:off x="11125210"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33" name="Google Shape;33;p15"/>
          <p:cNvSpPr/>
          <p:nvPr/>
        </p:nvSpPr>
        <p:spPr>
          <a:xfrm>
            <a:off x="10826382"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3" name="Shape 163"/>
        <p:cNvGrpSpPr/>
        <p:nvPr/>
      </p:nvGrpSpPr>
      <p:grpSpPr>
        <a:xfrm>
          <a:off x="0" y="0"/>
          <a:ext cx="0" cy="0"/>
          <a:chOff x="0" y="0"/>
          <a:chExt cx="0" cy="0"/>
        </a:xfrm>
      </p:grpSpPr>
      <p:sp>
        <p:nvSpPr>
          <p:cNvPr id="164" name="Google Shape;164;p35"/>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35"/>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5"/>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5"/>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9" name="Shape 169"/>
        <p:cNvGrpSpPr/>
        <p:nvPr/>
      </p:nvGrpSpPr>
      <p:grpSpPr>
        <a:xfrm>
          <a:off x="0" y="0"/>
          <a:ext cx="0" cy="0"/>
          <a:chOff x="0" y="0"/>
          <a:chExt cx="0" cy="0"/>
        </a:xfrm>
      </p:grpSpPr>
      <p:sp>
        <p:nvSpPr>
          <p:cNvPr id="170" name="Google Shape;170;p36"/>
          <p:cNvSpPr txBox="1"/>
          <p:nvPr>
            <p:ph type="title"/>
          </p:nvPr>
        </p:nvSpPr>
        <p:spPr>
          <a:xfrm>
            <a:off x="831851" y="170974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6"/>
          <p:cNvSpPr txBox="1"/>
          <p:nvPr>
            <p:ph idx="1" type="body"/>
          </p:nvPr>
        </p:nvSpPr>
        <p:spPr>
          <a:xfrm>
            <a:off x="831851" y="458947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2" name="Google Shape;172;p36"/>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6"/>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6"/>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75" name="Shape 175"/>
        <p:cNvGrpSpPr/>
        <p:nvPr/>
      </p:nvGrpSpPr>
      <p:grpSpPr>
        <a:xfrm>
          <a:off x="0" y="0"/>
          <a:ext cx="0" cy="0"/>
          <a:chOff x="0" y="0"/>
          <a:chExt cx="0" cy="0"/>
        </a:xfrm>
      </p:grpSpPr>
      <p:sp>
        <p:nvSpPr>
          <p:cNvPr id="176" name="Google Shape;176;p3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37"/>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7"/>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7"/>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82" name="Shape 182"/>
        <p:cNvGrpSpPr/>
        <p:nvPr/>
      </p:nvGrpSpPr>
      <p:grpSpPr>
        <a:xfrm>
          <a:off x="0" y="0"/>
          <a:ext cx="0" cy="0"/>
          <a:chOff x="0" y="0"/>
          <a:chExt cx="0" cy="0"/>
        </a:xfrm>
      </p:grpSpPr>
      <p:sp>
        <p:nvSpPr>
          <p:cNvPr id="183" name="Google Shape;183;p38"/>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8"/>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p38"/>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8"/>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7" name="Google Shape;187;p38"/>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8"/>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8"/>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8"/>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1" name="Shape 191"/>
        <p:cNvGrpSpPr/>
        <p:nvPr/>
      </p:nvGrpSpPr>
      <p:grpSpPr>
        <a:xfrm>
          <a:off x="0" y="0"/>
          <a:ext cx="0" cy="0"/>
          <a:chOff x="0" y="0"/>
          <a:chExt cx="0" cy="0"/>
        </a:xfrm>
      </p:grpSpPr>
      <p:sp>
        <p:nvSpPr>
          <p:cNvPr id="192" name="Google Shape;192;p3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9"/>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9"/>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9"/>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6" name="Shape 196"/>
        <p:cNvGrpSpPr/>
        <p:nvPr/>
      </p:nvGrpSpPr>
      <p:grpSpPr>
        <a:xfrm>
          <a:off x="0" y="0"/>
          <a:ext cx="0" cy="0"/>
          <a:chOff x="0" y="0"/>
          <a:chExt cx="0" cy="0"/>
        </a:xfrm>
      </p:grpSpPr>
      <p:sp>
        <p:nvSpPr>
          <p:cNvPr id="197" name="Google Shape;197;p40"/>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0"/>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0"/>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00" name="Shape 200"/>
        <p:cNvGrpSpPr/>
        <p:nvPr/>
      </p:nvGrpSpPr>
      <p:grpSpPr>
        <a:xfrm>
          <a:off x="0" y="0"/>
          <a:ext cx="0" cy="0"/>
          <a:chOff x="0" y="0"/>
          <a:chExt cx="0" cy="0"/>
        </a:xfrm>
      </p:grpSpPr>
      <p:sp>
        <p:nvSpPr>
          <p:cNvPr id="201" name="Google Shape;201;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41"/>
          <p:cNvSpPr txBox="1"/>
          <p:nvPr>
            <p:ph idx="1" type="body"/>
          </p:nvPr>
        </p:nvSpPr>
        <p:spPr>
          <a:xfrm>
            <a:off x="5183188" y="98743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3" name="Google Shape;203;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4" name="Google Shape;204;p41"/>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41"/>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1"/>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07" name="Shape 207"/>
        <p:cNvGrpSpPr/>
        <p:nvPr/>
      </p:nvGrpSpPr>
      <p:grpSpPr>
        <a:xfrm>
          <a:off x="0" y="0"/>
          <a:ext cx="0" cy="0"/>
          <a:chOff x="0" y="0"/>
          <a:chExt cx="0" cy="0"/>
        </a:xfrm>
      </p:grpSpPr>
      <p:sp>
        <p:nvSpPr>
          <p:cNvPr id="208" name="Google Shape;208;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42"/>
          <p:cNvSpPr/>
          <p:nvPr>
            <p:ph idx="2" type="pic"/>
          </p:nvPr>
        </p:nvSpPr>
        <p:spPr>
          <a:xfrm>
            <a:off x="5183188" y="98743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10" name="Google Shape;210;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1" name="Google Shape;211;p42"/>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42"/>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42"/>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4" name="Shape 214"/>
        <p:cNvGrpSpPr/>
        <p:nvPr/>
      </p:nvGrpSpPr>
      <p:grpSpPr>
        <a:xfrm>
          <a:off x="0" y="0"/>
          <a:ext cx="0" cy="0"/>
          <a:chOff x="0" y="0"/>
          <a:chExt cx="0" cy="0"/>
        </a:xfrm>
      </p:grpSpPr>
      <p:sp>
        <p:nvSpPr>
          <p:cNvPr id="215" name="Google Shape;215;p4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43"/>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43"/>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3"/>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20" name="Shape 220"/>
        <p:cNvGrpSpPr/>
        <p:nvPr/>
      </p:nvGrpSpPr>
      <p:grpSpPr>
        <a:xfrm>
          <a:off x="0" y="0"/>
          <a:ext cx="0" cy="0"/>
          <a:chOff x="0" y="0"/>
          <a:chExt cx="0" cy="0"/>
        </a:xfrm>
      </p:grpSpPr>
      <p:sp>
        <p:nvSpPr>
          <p:cNvPr id="221" name="Google Shape;221;p44"/>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4"/>
          <p:cNvSpPr txBox="1"/>
          <p:nvPr>
            <p:ph idx="1" type="body"/>
          </p:nvPr>
        </p:nvSpPr>
        <p:spPr>
          <a:xfrm rot="5400000">
            <a:off x="1799434"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44"/>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44"/>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44"/>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34" name="Shape 34"/>
        <p:cNvGrpSpPr/>
        <p:nvPr/>
      </p:nvGrpSpPr>
      <p:grpSpPr>
        <a:xfrm>
          <a:off x="0" y="0"/>
          <a:ext cx="0" cy="0"/>
          <a:chOff x="0" y="0"/>
          <a:chExt cx="0" cy="0"/>
        </a:xfrm>
      </p:grpSpPr>
      <p:sp>
        <p:nvSpPr>
          <p:cNvPr id="35" name="Google Shape;35;p20"/>
          <p:cNvSpPr txBox="1"/>
          <p:nvPr>
            <p:ph type="ctrTitle"/>
          </p:nvPr>
        </p:nvSpPr>
        <p:spPr>
          <a:xfrm>
            <a:off x="3759200" y="1143017"/>
            <a:ext cx="7823200" cy="9175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2600"/>
              <a:buFont typeface="Open Sans Light"/>
              <a:buNone/>
              <a:defRPr b="0" i="0" sz="2600" u="none" cap="none" strike="noStrike">
                <a:solidFill>
                  <a:schemeClr val="accent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6" name="Google Shape;36;p20"/>
          <p:cNvSpPr txBox="1"/>
          <p:nvPr>
            <p:ph idx="1" type="subTitle"/>
          </p:nvPr>
        </p:nvSpPr>
        <p:spPr>
          <a:xfrm>
            <a:off x="3759200" y="2133600"/>
            <a:ext cx="7823200" cy="381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600"/>
              <a:buFont typeface="Arial"/>
              <a:buNone/>
              <a:defRPr b="1" i="0" sz="1600" u="none" cap="none" strike="noStrike">
                <a:solidFill>
                  <a:schemeClr val="accent1"/>
                </a:solidFill>
                <a:latin typeface="Open Sans"/>
                <a:ea typeface="Open Sans"/>
                <a:cs typeface="Open Sans"/>
                <a:sym typeface="Open Sans"/>
              </a:defRPr>
            </a:lvl1pPr>
            <a:lvl2pPr lvl="1" marR="0" algn="ctr">
              <a:lnSpc>
                <a:spcPct val="100000"/>
              </a:lnSpc>
              <a:spcBef>
                <a:spcPts val="1800"/>
              </a:spcBef>
              <a:spcAft>
                <a:spcPts val="0"/>
              </a:spcAft>
              <a:buClr>
                <a:schemeClr val="dk1"/>
              </a:buClr>
              <a:buSzPts val="2800"/>
              <a:buFont typeface="Arial"/>
              <a:buNone/>
              <a:defRPr b="0" i="0" sz="2800" u="none" cap="none" strike="noStrike">
                <a:solidFill>
                  <a:srgbClr val="A5A7A8"/>
                </a:solidFill>
                <a:latin typeface="Open Sans"/>
                <a:ea typeface="Open Sans"/>
                <a:cs typeface="Open Sans"/>
                <a:sym typeface="Open Sans"/>
              </a:defRPr>
            </a:lvl2pPr>
            <a:lvl3pPr lvl="2" marR="0" algn="ctr">
              <a:lnSpc>
                <a:spcPct val="100000"/>
              </a:lnSpc>
              <a:spcBef>
                <a:spcPts val="1800"/>
              </a:spcBef>
              <a:spcAft>
                <a:spcPts val="0"/>
              </a:spcAft>
              <a:buClr>
                <a:schemeClr val="dk1"/>
              </a:buClr>
              <a:buSzPts val="2400"/>
              <a:buFont typeface="Arial"/>
              <a:buNone/>
              <a:defRPr b="0" i="0" sz="2400" u="none" cap="none" strike="noStrike">
                <a:solidFill>
                  <a:srgbClr val="A5A7A8"/>
                </a:solidFill>
                <a:latin typeface="Open Sans"/>
                <a:ea typeface="Open Sans"/>
                <a:cs typeface="Open Sans"/>
                <a:sym typeface="Open Sans"/>
              </a:defRPr>
            </a:lvl3pPr>
            <a:lvl4pPr lvl="3" marR="0" algn="ctr">
              <a:lnSpc>
                <a:spcPct val="100000"/>
              </a:lnSpc>
              <a:spcBef>
                <a:spcPts val="18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4pPr>
            <a:lvl5pPr lvl="4"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5pPr>
            <a:lvl6pPr lvl="5"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6pPr>
            <a:lvl7pPr lvl="6"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7pPr>
            <a:lvl8pPr lvl="7"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8pPr>
            <a:lvl9pPr lvl="8"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9pPr>
          </a:lstStyle>
          <a:p/>
        </p:txBody>
      </p:sp>
      <p:sp>
        <p:nvSpPr>
          <p:cNvPr id="37" name="Google Shape;37;p20"/>
          <p:cNvSpPr txBox="1"/>
          <p:nvPr>
            <p:ph idx="2" type="body"/>
          </p:nvPr>
        </p:nvSpPr>
        <p:spPr>
          <a:xfrm>
            <a:off x="3759200" y="838200"/>
            <a:ext cx="7823200" cy="228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900"/>
              <a:buFont typeface="Arial"/>
              <a:buNone/>
              <a:defRPr b="1" i="0" sz="900" u="none" cap="none" strike="noStrike">
                <a:solidFill>
                  <a:schemeClr val="accent3"/>
                </a:solidFill>
                <a:latin typeface="Open Sans"/>
                <a:ea typeface="Open Sans"/>
                <a:cs typeface="Open Sans"/>
                <a:sym typeface="Open Sans"/>
              </a:defRPr>
            </a:lvl1pPr>
            <a:lvl2pPr indent="-228600" lvl="1" marL="914400" marR="0" algn="l">
              <a:lnSpc>
                <a:spcPct val="100000"/>
              </a:lnSpc>
              <a:spcBef>
                <a:spcPts val="18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2pPr>
            <a:lvl3pPr indent="-228600" lvl="2" marL="1371600" marR="0" algn="l">
              <a:lnSpc>
                <a:spcPct val="100000"/>
              </a:lnSpc>
              <a:spcBef>
                <a:spcPts val="18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3pPr>
            <a:lvl4pPr indent="-228600" lvl="3" marL="1828800" marR="0" algn="l">
              <a:lnSpc>
                <a:spcPct val="100000"/>
              </a:lnSpc>
              <a:spcBef>
                <a:spcPts val="18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4pPr>
            <a:lvl5pPr indent="-228600" lvl="4" marL="2286000" marR="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38" name="Google Shape;38;p20"/>
          <p:cNvSpPr/>
          <p:nvPr/>
        </p:nvSpPr>
        <p:spPr>
          <a:xfrm>
            <a:off x="11" y="230144"/>
            <a:ext cx="12191999" cy="746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pic>
        <p:nvPicPr>
          <p:cNvPr descr="X:\photos\split screens\sparklerbabyforpptgray.png" id="39" name="Google Shape;39;p20"/>
          <p:cNvPicPr preferRelativeResize="0"/>
          <p:nvPr/>
        </p:nvPicPr>
        <p:blipFill rotWithShape="1">
          <a:blip r:embed="rId2">
            <a:alphaModFix/>
          </a:blip>
          <a:srcRect b="0" l="8182" r="9976" t="0"/>
          <a:stretch/>
        </p:blipFill>
        <p:spPr>
          <a:xfrm>
            <a:off x="0" y="3276601"/>
            <a:ext cx="12172493" cy="3581400"/>
          </a:xfrm>
          <a:prstGeom prst="rect">
            <a:avLst/>
          </a:prstGeom>
          <a:noFill/>
          <a:ln>
            <a:noFill/>
          </a:ln>
        </p:spPr>
      </p:pic>
      <p:sp>
        <p:nvSpPr>
          <p:cNvPr id="40" name="Google Shape;40;p20"/>
          <p:cNvSpPr txBox="1"/>
          <p:nvPr/>
        </p:nvSpPr>
        <p:spPr>
          <a:xfrm>
            <a:off x="0" y="4828416"/>
            <a:ext cx="12192000" cy="2769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666666"/>
                </a:solidFill>
                <a:latin typeface="Open Sans"/>
                <a:ea typeface="Open Sans"/>
                <a:cs typeface="Open Sans"/>
                <a:sym typeface="Open Sans"/>
              </a:rPr>
              <a:t>Strong families help spark the fire within every child.</a:t>
            </a:r>
            <a:endParaRPr b="0" i="0" sz="1400" u="none" cap="none" strike="noStrike">
              <a:solidFill>
                <a:srgbClr val="000000"/>
              </a:solidFill>
              <a:latin typeface="Arial"/>
              <a:ea typeface="Arial"/>
              <a:cs typeface="Arial"/>
              <a:sym typeface="Arial"/>
            </a:endParaRPr>
          </a:p>
        </p:txBody>
      </p:sp>
      <p:pic>
        <p:nvPicPr>
          <p:cNvPr id="41" name="Google Shape;41;p20"/>
          <p:cNvPicPr preferRelativeResize="0"/>
          <p:nvPr/>
        </p:nvPicPr>
        <p:blipFill rotWithShape="1">
          <a:blip r:embed="rId3">
            <a:alphaModFix/>
          </a:blip>
          <a:srcRect b="0" l="0" r="0" t="0"/>
          <a:stretch/>
        </p:blipFill>
        <p:spPr>
          <a:xfrm>
            <a:off x="152410" y="-76200"/>
            <a:ext cx="3517129" cy="35171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42" name="Shape 42"/>
        <p:cNvGrpSpPr/>
        <p:nvPr/>
      </p:nvGrpSpPr>
      <p:grpSpPr>
        <a:xfrm>
          <a:off x="0" y="0"/>
          <a:ext cx="0" cy="0"/>
          <a:chOff x="0" y="0"/>
          <a:chExt cx="0" cy="0"/>
        </a:xfrm>
      </p:grpSpPr>
      <p:sp>
        <p:nvSpPr>
          <p:cNvPr id="43" name="Google Shape;43;p21"/>
          <p:cNvSpPr txBox="1"/>
          <p:nvPr>
            <p:ph type="ctrTitle"/>
          </p:nvPr>
        </p:nvSpPr>
        <p:spPr>
          <a:xfrm>
            <a:off x="3759200" y="1143017"/>
            <a:ext cx="7823200" cy="9175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2600"/>
              <a:buFont typeface="Open Sans Light"/>
              <a:buNone/>
              <a:defRPr b="0" i="0" sz="2600" u="none" cap="none" strike="noStrike">
                <a:solidFill>
                  <a:schemeClr val="accent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4" name="Google Shape;44;p21"/>
          <p:cNvSpPr txBox="1"/>
          <p:nvPr>
            <p:ph idx="1" type="subTitle"/>
          </p:nvPr>
        </p:nvSpPr>
        <p:spPr>
          <a:xfrm>
            <a:off x="3759200" y="2133600"/>
            <a:ext cx="7823200" cy="381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600"/>
              <a:buFont typeface="Arial"/>
              <a:buNone/>
              <a:defRPr b="1" i="0" sz="1600" u="none" cap="none" strike="noStrike">
                <a:solidFill>
                  <a:schemeClr val="accent1"/>
                </a:solidFill>
                <a:latin typeface="Open Sans"/>
                <a:ea typeface="Open Sans"/>
                <a:cs typeface="Open Sans"/>
                <a:sym typeface="Open Sans"/>
              </a:defRPr>
            </a:lvl1pPr>
            <a:lvl2pPr lvl="1" marR="0" algn="ctr">
              <a:lnSpc>
                <a:spcPct val="100000"/>
              </a:lnSpc>
              <a:spcBef>
                <a:spcPts val="1800"/>
              </a:spcBef>
              <a:spcAft>
                <a:spcPts val="0"/>
              </a:spcAft>
              <a:buClr>
                <a:schemeClr val="dk1"/>
              </a:buClr>
              <a:buSzPts val="2800"/>
              <a:buFont typeface="Arial"/>
              <a:buNone/>
              <a:defRPr b="0" i="0" sz="2800" u="none" cap="none" strike="noStrike">
                <a:solidFill>
                  <a:srgbClr val="A5A7A8"/>
                </a:solidFill>
                <a:latin typeface="Open Sans"/>
                <a:ea typeface="Open Sans"/>
                <a:cs typeface="Open Sans"/>
                <a:sym typeface="Open Sans"/>
              </a:defRPr>
            </a:lvl2pPr>
            <a:lvl3pPr lvl="2" marR="0" algn="ctr">
              <a:lnSpc>
                <a:spcPct val="100000"/>
              </a:lnSpc>
              <a:spcBef>
                <a:spcPts val="1800"/>
              </a:spcBef>
              <a:spcAft>
                <a:spcPts val="0"/>
              </a:spcAft>
              <a:buClr>
                <a:schemeClr val="dk1"/>
              </a:buClr>
              <a:buSzPts val="2400"/>
              <a:buFont typeface="Arial"/>
              <a:buNone/>
              <a:defRPr b="0" i="0" sz="2400" u="none" cap="none" strike="noStrike">
                <a:solidFill>
                  <a:srgbClr val="A5A7A8"/>
                </a:solidFill>
                <a:latin typeface="Open Sans"/>
                <a:ea typeface="Open Sans"/>
                <a:cs typeface="Open Sans"/>
                <a:sym typeface="Open Sans"/>
              </a:defRPr>
            </a:lvl3pPr>
            <a:lvl4pPr lvl="3" marR="0" algn="ctr">
              <a:lnSpc>
                <a:spcPct val="100000"/>
              </a:lnSpc>
              <a:spcBef>
                <a:spcPts val="18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4pPr>
            <a:lvl5pPr lvl="4"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5pPr>
            <a:lvl6pPr lvl="5"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6pPr>
            <a:lvl7pPr lvl="6"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7pPr>
            <a:lvl8pPr lvl="7"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8pPr>
            <a:lvl9pPr lvl="8"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9pPr>
          </a:lstStyle>
          <a:p/>
        </p:txBody>
      </p:sp>
      <p:sp>
        <p:nvSpPr>
          <p:cNvPr id="45" name="Google Shape;45;p21"/>
          <p:cNvSpPr txBox="1"/>
          <p:nvPr>
            <p:ph idx="2" type="body"/>
          </p:nvPr>
        </p:nvSpPr>
        <p:spPr>
          <a:xfrm>
            <a:off x="3759200" y="838200"/>
            <a:ext cx="7823200" cy="228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900"/>
              <a:buFont typeface="Arial"/>
              <a:buNone/>
              <a:defRPr b="1" i="0" sz="900" u="none" cap="none" strike="noStrike">
                <a:solidFill>
                  <a:schemeClr val="accent3"/>
                </a:solidFill>
                <a:latin typeface="Open Sans"/>
                <a:ea typeface="Open Sans"/>
                <a:cs typeface="Open Sans"/>
                <a:sym typeface="Open Sans"/>
              </a:defRPr>
            </a:lvl1pPr>
            <a:lvl2pPr indent="-228600" lvl="1" marL="914400" marR="0" algn="l">
              <a:lnSpc>
                <a:spcPct val="100000"/>
              </a:lnSpc>
              <a:spcBef>
                <a:spcPts val="18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2pPr>
            <a:lvl3pPr indent="-228600" lvl="2" marL="1371600" marR="0" algn="l">
              <a:lnSpc>
                <a:spcPct val="100000"/>
              </a:lnSpc>
              <a:spcBef>
                <a:spcPts val="18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3pPr>
            <a:lvl4pPr indent="-228600" lvl="3" marL="1828800" marR="0" algn="l">
              <a:lnSpc>
                <a:spcPct val="100000"/>
              </a:lnSpc>
              <a:spcBef>
                <a:spcPts val="18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4pPr>
            <a:lvl5pPr indent="-228600" lvl="4" marL="2286000" marR="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46" name="Google Shape;46;p21"/>
          <p:cNvSpPr/>
          <p:nvPr/>
        </p:nvSpPr>
        <p:spPr>
          <a:xfrm>
            <a:off x="11" y="230144"/>
            <a:ext cx="12191999" cy="746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pic>
        <p:nvPicPr>
          <p:cNvPr descr="C:\Users\mmeyer\Dropbox (Ounce)\Desktop\lifesaverbabyforppt.png" id="47" name="Google Shape;47;p21"/>
          <p:cNvPicPr preferRelativeResize="0"/>
          <p:nvPr/>
        </p:nvPicPr>
        <p:blipFill rotWithShape="1">
          <a:blip r:embed="rId2">
            <a:alphaModFix/>
          </a:blip>
          <a:srcRect b="0" l="7123" r="11040" t="0"/>
          <a:stretch/>
        </p:blipFill>
        <p:spPr>
          <a:xfrm>
            <a:off x="0" y="3276617"/>
            <a:ext cx="12172493" cy="3581401"/>
          </a:xfrm>
          <a:prstGeom prst="rect">
            <a:avLst/>
          </a:prstGeom>
          <a:noFill/>
          <a:ln>
            <a:noFill/>
          </a:ln>
        </p:spPr>
      </p:pic>
      <p:sp>
        <p:nvSpPr>
          <p:cNvPr id="48" name="Google Shape;48;p21"/>
          <p:cNvSpPr txBox="1"/>
          <p:nvPr/>
        </p:nvSpPr>
        <p:spPr>
          <a:xfrm>
            <a:off x="0" y="4800615"/>
            <a:ext cx="12192000" cy="2769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666666"/>
                </a:solidFill>
                <a:latin typeface="Open Sans"/>
                <a:ea typeface="Open Sans"/>
                <a:cs typeface="Open Sans"/>
                <a:sym typeface="Open Sans"/>
              </a:rPr>
              <a:t>Want to protect our future? Invest in early education.</a:t>
            </a:r>
            <a:endParaRPr b="0" i="0" sz="1400" u="none" cap="none" strike="noStrike">
              <a:solidFill>
                <a:srgbClr val="000000"/>
              </a:solidFill>
              <a:latin typeface="Arial"/>
              <a:ea typeface="Arial"/>
              <a:cs typeface="Arial"/>
              <a:sym typeface="Arial"/>
            </a:endParaRPr>
          </a:p>
        </p:txBody>
      </p:sp>
      <p:pic>
        <p:nvPicPr>
          <p:cNvPr id="49" name="Google Shape;49;p21"/>
          <p:cNvPicPr preferRelativeResize="0"/>
          <p:nvPr/>
        </p:nvPicPr>
        <p:blipFill rotWithShape="1">
          <a:blip r:embed="rId3">
            <a:alphaModFix/>
          </a:blip>
          <a:srcRect b="0" l="0" r="0" t="0"/>
          <a:stretch/>
        </p:blipFill>
        <p:spPr>
          <a:xfrm>
            <a:off x="152410" y="-76200"/>
            <a:ext cx="3517129" cy="35171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50" name="Shape 50"/>
        <p:cNvGrpSpPr/>
        <p:nvPr/>
      </p:nvGrpSpPr>
      <p:grpSpPr>
        <a:xfrm>
          <a:off x="0" y="0"/>
          <a:ext cx="0" cy="0"/>
          <a:chOff x="0" y="0"/>
          <a:chExt cx="0" cy="0"/>
        </a:xfrm>
      </p:grpSpPr>
      <p:pic>
        <p:nvPicPr>
          <p:cNvPr id="51" name="Google Shape;51;p22"/>
          <p:cNvPicPr preferRelativeResize="0"/>
          <p:nvPr/>
        </p:nvPicPr>
        <p:blipFill rotWithShape="1">
          <a:blip r:embed="rId2">
            <a:alphaModFix/>
          </a:blip>
          <a:srcRect b="0" l="9084" r="9081" t="0"/>
          <a:stretch/>
        </p:blipFill>
        <p:spPr>
          <a:xfrm>
            <a:off x="4" y="3276601"/>
            <a:ext cx="12172493" cy="3581400"/>
          </a:xfrm>
          <a:prstGeom prst="rect">
            <a:avLst/>
          </a:prstGeom>
          <a:noFill/>
          <a:ln>
            <a:noFill/>
          </a:ln>
        </p:spPr>
      </p:pic>
      <p:sp>
        <p:nvSpPr>
          <p:cNvPr id="52" name="Google Shape;52;p22"/>
          <p:cNvSpPr txBox="1"/>
          <p:nvPr>
            <p:ph type="ctrTitle"/>
          </p:nvPr>
        </p:nvSpPr>
        <p:spPr>
          <a:xfrm>
            <a:off x="3759200" y="1143017"/>
            <a:ext cx="7823200" cy="91757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2600"/>
              <a:buFont typeface="Open Sans Light"/>
              <a:buNone/>
              <a:defRPr b="0" i="0" sz="2600" u="none" cap="none" strike="noStrike">
                <a:solidFill>
                  <a:schemeClr val="accent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3" name="Google Shape;53;p22"/>
          <p:cNvSpPr txBox="1"/>
          <p:nvPr>
            <p:ph idx="1" type="subTitle"/>
          </p:nvPr>
        </p:nvSpPr>
        <p:spPr>
          <a:xfrm>
            <a:off x="3759200" y="2133600"/>
            <a:ext cx="7823200" cy="381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600"/>
              <a:buFont typeface="Arial"/>
              <a:buNone/>
              <a:defRPr b="1" i="0" sz="1600" u="none" cap="none" strike="noStrike">
                <a:solidFill>
                  <a:schemeClr val="accent1"/>
                </a:solidFill>
                <a:latin typeface="Open Sans"/>
                <a:ea typeface="Open Sans"/>
                <a:cs typeface="Open Sans"/>
                <a:sym typeface="Open Sans"/>
              </a:defRPr>
            </a:lvl1pPr>
            <a:lvl2pPr lvl="1" marR="0" algn="ctr">
              <a:lnSpc>
                <a:spcPct val="100000"/>
              </a:lnSpc>
              <a:spcBef>
                <a:spcPts val="1800"/>
              </a:spcBef>
              <a:spcAft>
                <a:spcPts val="0"/>
              </a:spcAft>
              <a:buClr>
                <a:schemeClr val="dk1"/>
              </a:buClr>
              <a:buSzPts val="2800"/>
              <a:buFont typeface="Arial"/>
              <a:buNone/>
              <a:defRPr b="0" i="0" sz="2800" u="none" cap="none" strike="noStrike">
                <a:solidFill>
                  <a:srgbClr val="A5A7A8"/>
                </a:solidFill>
                <a:latin typeface="Open Sans"/>
                <a:ea typeface="Open Sans"/>
                <a:cs typeface="Open Sans"/>
                <a:sym typeface="Open Sans"/>
              </a:defRPr>
            </a:lvl2pPr>
            <a:lvl3pPr lvl="2" marR="0" algn="ctr">
              <a:lnSpc>
                <a:spcPct val="100000"/>
              </a:lnSpc>
              <a:spcBef>
                <a:spcPts val="1800"/>
              </a:spcBef>
              <a:spcAft>
                <a:spcPts val="0"/>
              </a:spcAft>
              <a:buClr>
                <a:schemeClr val="dk1"/>
              </a:buClr>
              <a:buSzPts val="2400"/>
              <a:buFont typeface="Arial"/>
              <a:buNone/>
              <a:defRPr b="0" i="0" sz="2400" u="none" cap="none" strike="noStrike">
                <a:solidFill>
                  <a:srgbClr val="A5A7A8"/>
                </a:solidFill>
                <a:latin typeface="Open Sans"/>
                <a:ea typeface="Open Sans"/>
                <a:cs typeface="Open Sans"/>
                <a:sym typeface="Open Sans"/>
              </a:defRPr>
            </a:lvl3pPr>
            <a:lvl4pPr lvl="3" marR="0" algn="ctr">
              <a:lnSpc>
                <a:spcPct val="100000"/>
              </a:lnSpc>
              <a:spcBef>
                <a:spcPts val="18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4pPr>
            <a:lvl5pPr lvl="4"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5pPr>
            <a:lvl6pPr lvl="5"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6pPr>
            <a:lvl7pPr lvl="6"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7pPr>
            <a:lvl8pPr lvl="7"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8pPr>
            <a:lvl9pPr lvl="8" marR="0" algn="ctr">
              <a:lnSpc>
                <a:spcPct val="100000"/>
              </a:lnSpc>
              <a:spcBef>
                <a:spcPts val="400"/>
              </a:spcBef>
              <a:spcAft>
                <a:spcPts val="0"/>
              </a:spcAft>
              <a:buClr>
                <a:srgbClr val="A5A7A8"/>
              </a:buClr>
              <a:buSzPts val="2000"/>
              <a:buFont typeface="Arial"/>
              <a:buNone/>
              <a:defRPr b="0" i="0" sz="2000" u="none" cap="none" strike="noStrike">
                <a:solidFill>
                  <a:srgbClr val="A5A7A8"/>
                </a:solidFill>
                <a:latin typeface="Open Sans"/>
                <a:ea typeface="Open Sans"/>
                <a:cs typeface="Open Sans"/>
                <a:sym typeface="Open Sans"/>
              </a:defRPr>
            </a:lvl9pPr>
          </a:lstStyle>
          <a:p/>
        </p:txBody>
      </p:sp>
      <p:sp>
        <p:nvSpPr>
          <p:cNvPr id="54" name="Google Shape;54;p22"/>
          <p:cNvSpPr txBox="1"/>
          <p:nvPr>
            <p:ph idx="2" type="body"/>
          </p:nvPr>
        </p:nvSpPr>
        <p:spPr>
          <a:xfrm>
            <a:off x="3759200" y="838200"/>
            <a:ext cx="7823200" cy="228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900"/>
              <a:buFont typeface="Arial"/>
              <a:buNone/>
              <a:defRPr b="1" i="0" sz="900" u="none" cap="none" strike="noStrike">
                <a:solidFill>
                  <a:schemeClr val="accent3"/>
                </a:solidFill>
                <a:latin typeface="Open Sans"/>
                <a:ea typeface="Open Sans"/>
                <a:cs typeface="Open Sans"/>
                <a:sym typeface="Open Sans"/>
              </a:defRPr>
            </a:lvl1pPr>
            <a:lvl2pPr indent="-228600" lvl="1" marL="914400" marR="0" algn="l">
              <a:lnSpc>
                <a:spcPct val="100000"/>
              </a:lnSpc>
              <a:spcBef>
                <a:spcPts val="18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2pPr>
            <a:lvl3pPr indent="-228600" lvl="2" marL="1371600" marR="0" algn="l">
              <a:lnSpc>
                <a:spcPct val="100000"/>
              </a:lnSpc>
              <a:spcBef>
                <a:spcPts val="18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3pPr>
            <a:lvl4pPr indent="-228600" lvl="3" marL="1828800" marR="0" algn="l">
              <a:lnSpc>
                <a:spcPct val="100000"/>
              </a:lnSpc>
              <a:spcBef>
                <a:spcPts val="18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4pPr>
            <a:lvl5pPr indent="-228600" lvl="4" marL="2286000" marR="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55" name="Google Shape;55;p22"/>
          <p:cNvSpPr/>
          <p:nvPr/>
        </p:nvSpPr>
        <p:spPr>
          <a:xfrm>
            <a:off x="11" y="230144"/>
            <a:ext cx="12191999" cy="746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56" name="Google Shape;56;p22"/>
          <p:cNvSpPr txBox="1"/>
          <p:nvPr/>
        </p:nvSpPr>
        <p:spPr>
          <a:xfrm>
            <a:off x="0" y="4828416"/>
            <a:ext cx="12192000" cy="2769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666666"/>
                </a:solidFill>
                <a:latin typeface="Open Sans"/>
                <a:ea typeface="Open Sans"/>
                <a:cs typeface="Open Sans"/>
                <a:sym typeface="Open Sans"/>
              </a:rPr>
              <a:t>Strong families help spark the fire within every child.</a:t>
            </a:r>
            <a:endParaRPr b="0" i="0" sz="1400" u="none" cap="none" strike="noStrike">
              <a:solidFill>
                <a:srgbClr val="000000"/>
              </a:solidFill>
              <a:latin typeface="Arial"/>
              <a:ea typeface="Arial"/>
              <a:cs typeface="Arial"/>
              <a:sym typeface="Arial"/>
            </a:endParaRPr>
          </a:p>
        </p:txBody>
      </p:sp>
      <p:sp>
        <p:nvSpPr>
          <p:cNvPr id="57" name="Google Shape;57;p22"/>
          <p:cNvSpPr txBox="1"/>
          <p:nvPr/>
        </p:nvSpPr>
        <p:spPr>
          <a:xfrm>
            <a:off x="0" y="4828416"/>
            <a:ext cx="12192000" cy="2769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666666"/>
                </a:solidFill>
                <a:latin typeface="Open Sans"/>
                <a:ea typeface="Open Sans"/>
                <a:cs typeface="Open Sans"/>
                <a:sym typeface="Open Sans"/>
              </a:rPr>
              <a:t>Give a child quality early learning, create a ripple effect.</a:t>
            </a:r>
            <a:endParaRPr b="0" i="0" sz="1400" u="none" cap="none" strike="noStrike">
              <a:solidFill>
                <a:srgbClr val="000000"/>
              </a:solidFill>
              <a:latin typeface="Arial"/>
              <a:ea typeface="Arial"/>
              <a:cs typeface="Arial"/>
              <a:sym typeface="Arial"/>
            </a:endParaRPr>
          </a:p>
        </p:txBody>
      </p:sp>
      <p:pic>
        <p:nvPicPr>
          <p:cNvPr id="58" name="Google Shape;58;p22"/>
          <p:cNvPicPr preferRelativeResize="0"/>
          <p:nvPr/>
        </p:nvPicPr>
        <p:blipFill rotWithShape="1">
          <a:blip r:embed="rId3">
            <a:alphaModFix/>
          </a:blip>
          <a:srcRect b="0" l="0" r="0" t="0"/>
          <a:stretch/>
        </p:blipFill>
        <p:spPr>
          <a:xfrm>
            <a:off x="152410" y="-76200"/>
            <a:ext cx="3517129" cy="35171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9" name="Shape 59"/>
        <p:cNvGrpSpPr/>
        <p:nvPr/>
      </p:nvGrpSpPr>
      <p:grpSpPr>
        <a:xfrm>
          <a:off x="0" y="0"/>
          <a:ext cx="0" cy="0"/>
          <a:chOff x="0" y="0"/>
          <a:chExt cx="0" cy="0"/>
        </a:xfrm>
      </p:grpSpPr>
      <p:cxnSp>
        <p:nvCxnSpPr>
          <p:cNvPr id="60" name="Google Shape;60;p23"/>
          <p:cNvCxnSpPr/>
          <p:nvPr/>
        </p:nvCxnSpPr>
        <p:spPr>
          <a:xfrm>
            <a:off x="280730" y="6275605"/>
            <a:ext cx="11590945" cy="0"/>
          </a:xfrm>
          <a:prstGeom prst="straightConnector1">
            <a:avLst/>
          </a:prstGeom>
          <a:noFill/>
          <a:ln cap="rnd" cmpd="sng" w="12700">
            <a:solidFill>
              <a:srgbClr val="39207C"/>
            </a:solidFill>
            <a:prstDash val="dot"/>
            <a:round/>
            <a:headEnd len="sm" w="sm" type="none"/>
            <a:tailEnd len="sm" w="sm" type="none"/>
          </a:ln>
        </p:spPr>
      </p:cxnSp>
      <p:sp>
        <p:nvSpPr>
          <p:cNvPr id="61" name="Google Shape;61;p23"/>
          <p:cNvSpPr txBox="1"/>
          <p:nvPr/>
        </p:nvSpPr>
        <p:spPr>
          <a:xfrm>
            <a:off x="11152556" y="6346108"/>
            <a:ext cx="73464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75787B"/>
                </a:solidFill>
                <a:latin typeface="Arial"/>
                <a:ea typeface="Arial"/>
                <a:cs typeface="Arial"/>
                <a:sym typeface="Arial"/>
              </a:rPr>
              <a:t>‹#›</a:t>
            </a:fld>
            <a:endParaRPr b="0" i="0" sz="1000" u="none" cap="none" strike="noStrike">
              <a:solidFill>
                <a:srgbClr val="75787B"/>
              </a:solidFill>
              <a:latin typeface="Arial"/>
              <a:ea typeface="Arial"/>
              <a:cs typeface="Arial"/>
              <a:sym typeface="Arial"/>
            </a:endParaRPr>
          </a:p>
        </p:txBody>
      </p:sp>
      <p:sp>
        <p:nvSpPr>
          <p:cNvPr id="62" name="Google Shape;62;p23"/>
          <p:cNvSpPr/>
          <p:nvPr/>
        </p:nvSpPr>
        <p:spPr>
          <a:xfrm>
            <a:off x="11417249" y="6370706"/>
            <a:ext cx="217337" cy="217337"/>
          </a:xfrm>
          <a:prstGeom prst="ellipse">
            <a:avLst/>
          </a:prstGeom>
          <a:no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63" name="Google Shape;63;p23"/>
          <p:cNvSpPr/>
          <p:nvPr/>
        </p:nvSpPr>
        <p:spPr>
          <a:xfrm>
            <a:off x="11125210"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64" name="Google Shape;64;p23"/>
          <p:cNvSpPr/>
          <p:nvPr/>
        </p:nvSpPr>
        <p:spPr>
          <a:xfrm>
            <a:off x="10826382"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cxnSp>
        <p:nvCxnSpPr>
          <p:cNvPr id="65" name="Google Shape;65;p23"/>
          <p:cNvCxnSpPr/>
          <p:nvPr/>
        </p:nvCxnSpPr>
        <p:spPr>
          <a:xfrm>
            <a:off x="1441923" y="882931"/>
            <a:ext cx="10429751" cy="0"/>
          </a:xfrm>
          <a:prstGeom prst="straightConnector1">
            <a:avLst/>
          </a:prstGeom>
          <a:noFill/>
          <a:ln cap="flat" cmpd="sng" w="9525">
            <a:solidFill>
              <a:schemeClr val="accent3"/>
            </a:solidFill>
            <a:prstDash val="solid"/>
            <a:round/>
            <a:headEnd len="sm" w="sm" type="none"/>
            <a:tailEnd len="sm" w="sm" type="none"/>
          </a:ln>
        </p:spPr>
      </p:cxnSp>
      <p:sp>
        <p:nvSpPr>
          <p:cNvPr id="66" name="Google Shape;66;p23"/>
          <p:cNvSpPr txBox="1"/>
          <p:nvPr>
            <p:ph type="title"/>
          </p:nvPr>
        </p:nvSpPr>
        <p:spPr>
          <a:xfrm>
            <a:off x="1447800" y="274638"/>
            <a:ext cx="10337800" cy="63976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1"/>
              </a:buClr>
              <a:buSzPts val="2200"/>
              <a:buFont typeface="Open Sans Light"/>
              <a:buNone/>
              <a:defRPr b="0" i="0" sz="2200" u="none" cap="none" strike="noStrike">
                <a:solidFill>
                  <a:schemeClr val="accent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7" name="Shape 67"/>
        <p:cNvGrpSpPr/>
        <p:nvPr/>
      </p:nvGrpSpPr>
      <p:grpSpPr>
        <a:xfrm>
          <a:off x="0" y="0"/>
          <a:ext cx="0" cy="0"/>
          <a:chOff x="0" y="0"/>
          <a:chExt cx="0" cy="0"/>
        </a:xfrm>
      </p:grpSpPr>
      <p:sp>
        <p:nvSpPr>
          <p:cNvPr id="68" name="Google Shape;68;p24"/>
          <p:cNvSpPr txBox="1"/>
          <p:nvPr>
            <p:ph type="title"/>
          </p:nvPr>
        </p:nvSpPr>
        <p:spPr>
          <a:xfrm>
            <a:off x="609603" y="273050"/>
            <a:ext cx="4011084"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Open Sans Light"/>
              <a:buNone/>
              <a:defRPr b="1" i="0" sz="2000" u="none" cap="none" strike="noStrike">
                <a:solidFill>
                  <a:schemeClr val="dk1"/>
                </a:solidFill>
                <a:latin typeface="Open Sans Light"/>
                <a:ea typeface="Open Sans Light"/>
                <a:cs typeface="Open Sans Light"/>
                <a:sym typeface="Open Sans Ligh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24"/>
          <p:cNvSpPr txBox="1"/>
          <p:nvPr>
            <p:ph idx="1" type="body"/>
          </p:nvPr>
        </p:nvSpPr>
        <p:spPr>
          <a:xfrm>
            <a:off x="4766733" y="273067"/>
            <a:ext cx="6815667"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algn="l">
              <a:lnSpc>
                <a:spcPct val="100000"/>
              </a:lnSpc>
              <a:spcBef>
                <a:spcPts val="18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algn="l">
              <a:lnSpc>
                <a:spcPct val="100000"/>
              </a:lnSpc>
              <a:spcBef>
                <a:spcPts val="18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
        <p:nvSpPr>
          <p:cNvPr id="70" name="Google Shape;70;p24"/>
          <p:cNvSpPr txBox="1"/>
          <p:nvPr>
            <p:ph idx="2" type="body"/>
          </p:nvPr>
        </p:nvSpPr>
        <p:spPr>
          <a:xfrm>
            <a:off x="609603" y="1435103"/>
            <a:ext cx="4011084"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Open Sans"/>
                <a:ea typeface="Open Sans"/>
                <a:cs typeface="Open Sans"/>
                <a:sym typeface="Open Sans"/>
              </a:defRPr>
            </a:lvl1pPr>
            <a:lvl2pPr indent="-228600" lvl="1" marL="914400" marR="0" algn="l">
              <a:lnSpc>
                <a:spcPct val="100000"/>
              </a:lnSpc>
              <a:spcBef>
                <a:spcPts val="1800"/>
              </a:spcBef>
              <a:spcAft>
                <a:spcPts val="0"/>
              </a:spcAft>
              <a:buClr>
                <a:schemeClr val="dk1"/>
              </a:buClr>
              <a:buSzPts val="1200"/>
              <a:buFont typeface="Arial"/>
              <a:buNone/>
              <a:defRPr b="0" i="0" sz="1200" u="none" cap="none" strike="noStrike">
                <a:solidFill>
                  <a:schemeClr val="dk1"/>
                </a:solidFill>
                <a:latin typeface="Open Sans"/>
                <a:ea typeface="Open Sans"/>
                <a:cs typeface="Open Sans"/>
                <a:sym typeface="Open Sans"/>
              </a:defRPr>
            </a:lvl2pPr>
            <a:lvl3pPr indent="-228600" lvl="2" marL="1371600" marR="0" algn="l">
              <a:lnSpc>
                <a:spcPct val="100000"/>
              </a:lnSpc>
              <a:spcBef>
                <a:spcPts val="1800"/>
              </a:spcBef>
              <a:spcAft>
                <a:spcPts val="0"/>
              </a:spcAft>
              <a:buClr>
                <a:schemeClr val="dk1"/>
              </a:buClr>
              <a:buSzPts val="1000"/>
              <a:buFont typeface="Arial"/>
              <a:buNone/>
              <a:defRPr b="0" i="0" sz="1000" u="none" cap="none" strike="noStrike">
                <a:solidFill>
                  <a:schemeClr val="dk1"/>
                </a:solidFill>
                <a:latin typeface="Open Sans"/>
                <a:ea typeface="Open Sans"/>
                <a:cs typeface="Open Sans"/>
                <a:sym typeface="Open Sans"/>
              </a:defRPr>
            </a:lvl3pPr>
            <a:lvl4pPr indent="-228600" lvl="3" marL="1828800" marR="0" algn="l">
              <a:lnSpc>
                <a:spcPct val="100000"/>
              </a:lnSpc>
              <a:spcBef>
                <a:spcPts val="180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Open Sans"/>
                <a:ea typeface="Open Sans"/>
                <a:cs typeface="Open Sans"/>
                <a:sym typeface="Open Sans"/>
              </a:defRPr>
            </a:lvl9pPr>
          </a:lstStyle>
          <a:p/>
        </p:txBody>
      </p:sp>
      <p:sp>
        <p:nvSpPr>
          <p:cNvPr id="71" name="Google Shape;71;p24"/>
          <p:cNvSpPr txBox="1"/>
          <p:nvPr/>
        </p:nvSpPr>
        <p:spPr>
          <a:xfrm>
            <a:off x="11152556" y="6346108"/>
            <a:ext cx="73464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75787B"/>
                </a:solidFill>
                <a:latin typeface="Arial"/>
                <a:ea typeface="Arial"/>
                <a:cs typeface="Arial"/>
                <a:sym typeface="Arial"/>
              </a:rPr>
              <a:t>‹#›</a:t>
            </a:fld>
            <a:endParaRPr b="0" i="0" sz="1000" u="none" cap="none" strike="noStrike">
              <a:solidFill>
                <a:srgbClr val="75787B"/>
              </a:solidFill>
              <a:latin typeface="Arial"/>
              <a:ea typeface="Arial"/>
              <a:cs typeface="Arial"/>
              <a:sym typeface="Arial"/>
            </a:endParaRPr>
          </a:p>
        </p:txBody>
      </p:sp>
      <p:cxnSp>
        <p:nvCxnSpPr>
          <p:cNvPr id="72" name="Google Shape;72;p24"/>
          <p:cNvCxnSpPr/>
          <p:nvPr/>
        </p:nvCxnSpPr>
        <p:spPr>
          <a:xfrm>
            <a:off x="280730" y="6275605"/>
            <a:ext cx="11590945" cy="0"/>
          </a:xfrm>
          <a:prstGeom prst="straightConnector1">
            <a:avLst/>
          </a:prstGeom>
          <a:noFill/>
          <a:ln cap="rnd" cmpd="sng" w="12700">
            <a:solidFill>
              <a:srgbClr val="39207C"/>
            </a:solidFill>
            <a:prstDash val="dot"/>
            <a:round/>
            <a:headEnd len="sm" w="sm" type="none"/>
            <a:tailEnd len="sm" w="sm" type="none"/>
          </a:ln>
        </p:spPr>
      </p:cxnSp>
      <p:sp>
        <p:nvSpPr>
          <p:cNvPr id="73" name="Google Shape;73;p24"/>
          <p:cNvSpPr/>
          <p:nvPr/>
        </p:nvSpPr>
        <p:spPr>
          <a:xfrm>
            <a:off x="11417249" y="6370706"/>
            <a:ext cx="217337" cy="217337"/>
          </a:xfrm>
          <a:prstGeom prst="ellipse">
            <a:avLst/>
          </a:prstGeom>
          <a:no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74" name="Google Shape;74;p24"/>
          <p:cNvSpPr/>
          <p:nvPr/>
        </p:nvSpPr>
        <p:spPr>
          <a:xfrm>
            <a:off x="11125210"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
        <p:nvSpPr>
          <p:cNvPr id="75" name="Google Shape;75;p24"/>
          <p:cNvSpPr/>
          <p:nvPr/>
        </p:nvSpPr>
        <p:spPr>
          <a:xfrm>
            <a:off x="10826382" y="6370706"/>
            <a:ext cx="217337" cy="217337"/>
          </a:xfrm>
          <a:prstGeom prst="ellipse">
            <a:avLst/>
          </a:prstGeom>
          <a:solidFill>
            <a:srgbClr val="39207C"/>
          </a:solidFill>
          <a:ln cap="flat" cmpd="sng" w="9525">
            <a:solidFill>
              <a:srgbClr val="3920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2" name="Shape 82"/>
        <p:cNvGrpSpPr/>
        <p:nvPr/>
      </p:nvGrpSpPr>
      <p:grpSpPr>
        <a:xfrm>
          <a:off x="0" y="0"/>
          <a:ext cx="0" cy="0"/>
          <a:chOff x="0" y="0"/>
          <a:chExt cx="0" cy="0"/>
        </a:xfrm>
      </p:grpSpPr>
      <p:sp>
        <p:nvSpPr>
          <p:cNvPr id="83" name="Google Shape;83;p17"/>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7"/>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7"/>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7"/>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8" name="Shape 88"/>
        <p:cNvGrpSpPr/>
        <p:nvPr/>
      </p:nvGrpSpPr>
      <p:grpSpPr>
        <a:xfrm>
          <a:off x="0" y="0"/>
          <a:ext cx="0" cy="0"/>
          <a:chOff x="0" y="0"/>
          <a:chExt cx="0" cy="0"/>
        </a:xfrm>
      </p:grpSpPr>
      <p:sp>
        <p:nvSpPr>
          <p:cNvPr id="89" name="Google Shape;89;p30"/>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0"/>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09600" y="274638"/>
            <a:ext cx="109728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Open Sans Light"/>
              <a:buNone/>
              <a:defRPr b="0" i="0" sz="44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609600" y="1600206"/>
            <a:ext cx="109728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lnSpc>
                <a:spcPct val="100000"/>
              </a:lnSpc>
              <a:spcBef>
                <a:spcPts val="18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lnSpc>
                <a:spcPct val="100000"/>
              </a:lnSpc>
              <a:spcBef>
                <a:spcPts val="18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6"/>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p16"/>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16"/>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1" name="Shape 151"/>
        <p:cNvGrpSpPr/>
        <p:nvPr/>
      </p:nvGrpSpPr>
      <p:grpSpPr>
        <a:xfrm>
          <a:off x="0" y="0"/>
          <a:ext cx="0" cy="0"/>
          <a:chOff x="0" y="0"/>
          <a:chExt cx="0" cy="0"/>
        </a:xfrm>
      </p:grpSpPr>
      <p:sp>
        <p:nvSpPr>
          <p:cNvPr id="152" name="Google Shape;152;p1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8"/>
          <p:cNvSpPr txBox="1"/>
          <p:nvPr>
            <p:ph idx="10" type="dt"/>
          </p:nvPr>
        </p:nvSpPr>
        <p:spPr>
          <a:xfrm>
            <a:off x="838200" y="635636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5" name="Google Shape;155;p18"/>
          <p:cNvSpPr txBox="1"/>
          <p:nvPr>
            <p:ph idx="11" type="ftr"/>
          </p:nvPr>
        </p:nvSpPr>
        <p:spPr>
          <a:xfrm>
            <a:off x="4038600" y="635636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6" name="Google Shape;156;p18"/>
          <p:cNvSpPr txBox="1"/>
          <p:nvPr>
            <p:ph idx="12" type="sldNum"/>
          </p:nvPr>
        </p:nvSpPr>
        <p:spPr>
          <a:xfrm>
            <a:off x="8610600" y="635636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ecconnector.org"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A picture containing drawing&#10;&#10;Description automatically generated" id="231" name="Google Shape;231;p1"/>
          <p:cNvPicPr preferRelativeResize="0"/>
          <p:nvPr/>
        </p:nvPicPr>
        <p:blipFill rotWithShape="1">
          <a:blip r:embed="rId3">
            <a:alphaModFix/>
          </a:blip>
          <a:srcRect b="0" l="0" r="0" t="0"/>
          <a:stretch/>
        </p:blipFill>
        <p:spPr>
          <a:xfrm>
            <a:off x="10945091" y="5059960"/>
            <a:ext cx="1046876" cy="1046876"/>
          </a:xfrm>
          <a:prstGeom prst="rect">
            <a:avLst/>
          </a:prstGeom>
          <a:noFill/>
          <a:ln>
            <a:noFill/>
          </a:ln>
        </p:spPr>
      </p:pic>
      <p:sp>
        <p:nvSpPr>
          <p:cNvPr id="232" name="Google Shape;232;p1"/>
          <p:cNvSpPr txBox="1"/>
          <p:nvPr/>
        </p:nvSpPr>
        <p:spPr>
          <a:xfrm>
            <a:off x="4759429" y="2507081"/>
            <a:ext cx="6973392" cy="184383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0" i="0" lang="en-US" sz="3600" u="none" cap="none" strike="noStrike">
                <a:solidFill>
                  <a:srgbClr val="39207C"/>
                </a:solidFill>
                <a:latin typeface="Open Sans Light"/>
                <a:ea typeface="Open Sans Light"/>
                <a:cs typeface="Open Sans Light"/>
                <a:sym typeface="Open Sans Light"/>
              </a:rPr>
              <a:t>What Questions Should Drive Recovery and Rebuilding of the Early Childhood System?</a:t>
            </a:r>
            <a:endParaRPr b="0" i="0" sz="3600" u="none" cap="none" strike="noStrike">
              <a:solidFill>
                <a:schemeClr val="dk1"/>
              </a:solidFill>
              <a:latin typeface="Calibri"/>
              <a:ea typeface="Calibri"/>
              <a:cs typeface="Calibri"/>
              <a:sym typeface="Calibri"/>
            </a:endParaRPr>
          </a:p>
        </p:txBody>
      </p:sp>
      <p:pic>
        <p:nvPicPr>
          <p:cNvPr id="233" name="Google Shape;233;p1"/>
          <p:cNvPicPr preferRelativeResize="0"/>
          <p:nvPr/>
        </p:nvPicPr>
        <p:blipFill>
          <a:blip r:embed="rId4">
            <a:alphaModFix/>
          </a:blip>
          <a:stretch>
            <a:fillRect/>
          </a:stretch>
        </p:blipFill>
        <p:spPr>
          <a:xfrm>
            <a:off x="116375" y="1129302"/>
            <a:ext cx="4643055" cy="464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9"/>
          <p:cNvSpPr txBox="1"/>
          <p:nvPr/>
        </p:nvSpPr>
        <p:spPr>
          <a:xfrm>
            <a:off x="1831342" y="219049"/>
            <a:ext cx="9048063"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Dialogue</a:t>
            </a:r>
            <a:endParaRPr b="0" i="0" sz="1400" u="none" cap="none" strike="noStrike">
              <a:solidFill>
                <a:srgbClr val="000000"/>
              </a:solidFill>
              <a:latin typeface="Arial"/>
              <a:ea typeface="Arial"/>
              <a:cs typeface="Arial"/>
              <a:sym typeface="Arial"/>
            </a:endParaRPr>
          </a:p>
        </p:txBody>
      </p:sp>
      <p:grpSp>
        <p:nvGrpSpPr>
          <p:cNvPr id="355" name="Google Shape;355;p9"/>
          <p:cNvGrpSpPr/>
          <p:nvPr/>
        </p:nvGrpSpPr>
        <p:grpSpPr>
          <a:xfrm>
            <a:off x="812504" y="1881657"/>
            <a:ext cx="10079349" cy="3369193"/>
            <a:chOff x="563322" y="1766"/>
            <a:chExt cx="9643464" cy="2966100"/>
          </a:xfrm>
        </p:grpSpPr>
        <p:sp>
          <p:nvSpPr>
            <p:cNvPr id="356" name="Google Shape;356;p9"/>
            <p:cNvSpPr/>
            <p:nvPr/>
          </p:nvSpPr>
          <p:spPr>
            <a:xfrm rot="10800000">
              <a:off x="1258456" y="1766"/>
              <a:ext cx="8656781" cy="2966046"/>
            </a:xfrm>
            <a:prstGeom prst="homePlate">
              <a:avLst>
                <a:gd fmla="val 50000" name="adj"/>
              </a:avLst>
            </a:prstGeom>
            <a:solidFill>
              <a:srgbClr val="C5B4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9"/>
            <p:cNvSpPr txBox="1"/>
            <p:nvPr/>
          </p:nvSpPr>
          <p:spPr>
            <a:xfrm>
              <a:off x="2291586" y="1766"/>
              <a:ext cx="7915200" cy="2966100"/>
            </a:xfrm>
            <a:prstGeom prst="rect">
              <a:avLst/>
            </a:prstGeom>
            <a:noFill/>
            <a:ln>
              <a:noFill/>
            </a:ln>
          </p:spPr>
          <p:txBody>
            <a:bodyPr anchorCtr="0" anchor="ctr" bIns="106675" lIns="603225" spcFirstLastPara="1" rIns="199125" wrap="square" tIns="106675">
              <a:noAutofit/>
            </a:bodyPr>
            <a:lstStyle/>
            <a:p>
              <a:pPr indent="-171450" lvl="1" marL="171450" marR="0" rtl="0" algn="l">
                <a:lnSpc>
                  <a:spcPct val="90000"/>
                </a:lnSpc>
                <a:spcBef>
                  <a:spcPts val="0"/>
                </a:spcBef>
                <a:spcAft>
                  <a:spcPts val="0"/>
                </a:spcAft>
                <a:buClr>
                  <a:schemeClr val="dk1"/>
                </a:buClr>
                <a:buSzPts val="1600"/>
                <a:buFont typeface="Open Sans"/>
                <a:buNone/>
              </a:pPr>
              <a:r>
                <a:rPr b="0" i="0" lang="en-US" sz="2800" u="none" cap="none" strike="noStrike">
                  <a:solidFill>
                    <a:schemeClr val="dk1"/>
                  </a:solidFill>
                  <a:latin typeface="Open Sans"/>
                  <a:ea typeface="Open Sans"/>
                  <a:cs typeface="Open Sans"/>
                  <a:sym typeface="Open Sans"/>
                </a:rPr>
                <a:t>  </a:t>
              </a:r>
              <a:r>
                <a:rPr b="0" i="0" lang="en-US" sz="2800" u="none" cap="none" strike="noStrike">
                  <a:solidFill>
                    <a:srgbClr val="444444"/>
                  </a:solidFill>
                  <a:latin typeface="Open Sans"/>
                  <a:ea typeface="Open Sans"/>
                  <a:cs typeface="Open Sans"/>
                  <a:sym typeface="Open Sans"/>
                </a:rPr>
                <a:t>COVID-19 has clearly highlighted systems challenges in every state and community. How did supports for young children and families respond or fare in your state or community? Who has been disproportionately impacted by these challenges in your state or community?</a:t>
              </a:r>
              <a:endParaRPr b="0" i="0" sz="2800" u="none" cap="none" strike="noStrike">
                <a:solidFill>
                  <a:srgbClr val="444444"/>
                </a:solidFill>
                <a:latin typeface="Arial"/>
                <a:ea typeface="Arial"/>
                <a:cs typeface="Arial"/>
                <a:sym typeface="Arial"/>
              </a:endParaRPr>
            </a:p>
          </p:txBody>
        </p:sp>
        <p:sp>
          <p:nvSpPr>
            <p:cNvPr id="358" name="Google Shape;358;p9"/>
            <p:cNvSpPr/>
            <p:nvPr/>
          </p:nvSpPr>
          <p:spPr>
            <a:xfrm>
              <a:off x="563322" y="746827"/>
              <a:ext cx="1658192" cy="1629642"/>
            </a:xfrm>
            <a:prstGeom prst="ellipse">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9" name="Google Shape;359;p9"/>
          <p:cNvSpPr txBox="1"/>
          <p:nvPr/>
        </p:nvSpPr>
        <p:spPr>
          <a:xfrm>
            <a:off x="1100290" y="3223575"/>
            <a:ext cx="1143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Open Sans"/>
                <a:ea typeface="Open Sans"/>
                <a:cs typeface="Open Sans"/>
                <a:sym typeface="Open Sans"/>
              </a:rPr>
              <a:t>Q3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10"/>
          <p:cNvSpPr txBox="1"/>
          <p:nvPr/>
        </p:nvSpPr>
        <p:spPr>
          <a:xfrm>
            <a:off x="1831342" y="219049"/>
            <a:ext cx="9048063"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Dialogue</a:t>
            </a:r>
            <a:endParaRPr b="0" i="0" sz="1400" u="none" cap="none" strike="noStrike">
              <a:solidFill>
                <a:srgbClr val="000000"/>
              </a:solidFill>
              <a:latin typeface="Arial"/>
              <a:ea typeface="Arial"/>
              <a:cs typeface="Arial"/>
              <a:sym typeface="Arial"/>
            </a:endParaRPr>
          </a:p>
        </p:txBody>
      </p:sp>
      <p:grpSp>
        <p:nvGrpSpPr>
          <p:cNvPr id="366" name="Google Shape;366;p10"/>
          <p:cNvGrpSpPr/>
          <p:nvPr/>
        </p:nvGrpSpPr>
        <p:grpSpPr>
          <a:xfrm>
            <a:off x="1235122" y="2284611"/>
            <a:ext cx="9351915" cy="2966046"/>
            <a:chOff x="563322" y="1766"/>
            <a:chExt cx="9351915" cy="2966046"/>
          </a:xfrm>
        </p:grpSpPr>
        <p:sp>
          <p:nvSpPr>
            <p:cNvPr id="367" name="Google Shape;367;p10"/>
            <p:cNvSpPr/>
            <p:nvPr/>
          </p:nvSpPr>
          <p:spPr>
            <a:xfrm rot="10800000">
              <a:off x="1258456" y="1766"/>
              <a:ext cx="8656781" cy="2966046"/>
            </a:xfrm>
            <a:prstGeom prst="homePlate">
              <a:avLst>
                <a:gd fmla="val 50000" name="adj"/>
              </a:avLst>
            </a:prstGeom>
            <a:solidFill>
              <a:srgbClr val="C5B4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0"/>
            <p:cNvSpPr txBox="1"/>
            <p:nvPr/>
          </p:nvSpPr>
          <p:spPr>
            <a:xfrm>
              <a:off x="1999967" y="1766"/>
              <a:ext cx="7915270" cy="2966046"/>
            </a:xfrm>
            <a:prstGeom prst="rect">
              <a:avLst/>
            </a:prstGeom>
            <a:noFill/>
            <a:ln>
              <a:noFill/>
            </a:ln>
          </p:spPr>
          <p:txBody>
            <a:bodyPr anchorCtr="0" anchor="ctr" bIns="106675" lIns="603225" spcFirstLastPara="1" rIns="199125" wrap="square" tIns="106675">
              <a:noAutofit/>
            </a:bodyPr>
            <a:lstStyle/>
            <a:p>
              <a:pPr indent="0" lvl="0" marL="0" marR="0" rtl="0" algn="l">
                <a:lnSpc>
                  <a:spcPct val="90000"/>
                </a:lnSpc>
                <a:spcBef>
                  <a:spcPts val="0"/>
                </a:spcBef>
                <a:spcAft>
                  <a:spcPts val="0"/>
                </a:spcAft>
                <a:buClr>
                  <a:srgbClr val="444444"/>
                </a:buClr>
                <a:buSzPts val="2800"/>
                <a:buFont typeface="Open Sans"/>
                <a:buNone/>
              </a:pPr>
              <a:r>
                <a:rPr b="0" i="0" lang="en-US" sz="2800" u="none" cap="none" strike="noStrike">
                  <a:solidFill>
                    <a:srgbClr val="444444"/>
                  </a:solidFill>
                  <a:latin typeface="Open Sans"/>
                  <a:ea typeface="Open Sans"/>
                  <a:cs typeface="Open Sans"/>
                  <a:sym typeface="Open Sans"/>
                </a:rPr>
                <a:t>With respect to challenges, concerns, or inequities, what has or would help to alleviate these issues or make things better? </a:t>
              </a:r>
              <a:endParaRPr b="0" i="0" sz="1400" u="none" cap="none" strike="noStrike">
                <a:solidFill>
                  <a:srgbClr val="000000"/>
                </a:solidFill>
                <a:latin typeface="Arial"/>
                <a:ea typeface="Arial"/>
                <a:cs typeface="Arial"/>
                <a:sym typeface="Arial"/>
              </a:endParaRPr>
            </a:p>
          </p:txBody>
        </p:sp>
        <p:sp>
          <p:nvSpPr>
            <p:cNvPr id="369" name="Google Shape;369;p10"/>
            <p:cNvSpPr/>
            <p:nvPr/>
          </p:nvSpPr>
          <p:spPr>
            <a:xfrm>
              <a:off x="563322" y="746827"/>
              <a:ext cx="1658192" cy="1629642"/>
            </a:xfrm>
            <a:prstGeom prst="ellipse">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0" name="Google Shape;370;p10"/>
          <p:cNvSpPr txBox="1"/>
          <p:nvPr/>
        </p:nvSpPr>
        <p:spPr>
          <a:xfrm>
            <a:off x="1463740" y="3429000"/>
            <a:ext cx="114340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Open Sans"/>
                <a:ea typeface="Open Sans"/>
                <a:cs typeface="Open Sans"/>
                <a:sym typeface="Open Sans"/>
              </a:rPr>
              <a:t>Q4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11"/>
          <p:cNvSpPr txBox="1"/>
          <p:nvPr/>
        </p:nvSpPr>
        <p:spPr>
          <a:xfrm>
            <a:off x="1831342" y="219049"/>
            <a:ext cx="9048063"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Dialogue</a:t>
            </a:r>
            <a:endParaRPr b="0" i="0" sz="1400" u="none" cap="none" strike="noStrike">
              <a:solidFill>
                <a:srgbClr val="000000"/>
              </a:solidFill>
              <a:latin typeface="Arial"/>
              <a:ea typeface="Arial"/>
              <a:cs typeface="Arial"/>
              <a:sym typeface="Arial"/>
            </a:endParaRPr>
          </a:p>
        </p:txBody>
      </p:sp>
      <p:grpSp>
        <p:nvGrpSpPr>
          <p:cNvPr id="377" name="Google Shape;377;p11"/>
          <p:cNvGrpSpPr/>
          <p:nvPr/>
        </p:nvGrpSpPr>
        <p:grpSpPr>
          <a:xfrm>
            <a:off x="1235122" y="2284611"/>
            <a:ext cx="9351915" cy="2966046"/>
            <a:chOff x="563322" y="1766"/>
            <a:chExt cx="9351915" cy="2966046"/>
          </a:xfrm>
        </p:grpSpPr>
        <p:sp>
          <p:nvSpPr>
            <p:cNvPr id="378" name="Google Shape;378;p11"/>
            <p:cNvSpPr/>
            <p:nvPr/>
          </p:nvSpPr>
          <p:spPr>
            <a:xfrm rot="10800000">
              <a:off x="1258456" y="1766"/>
              <a:ext cx="8656781" cy="2966046"/>
            </a:xfrm>
            <a:prstGeom prst="homePlate">
              <a:avLst>
                <a:gd fmla="val 50000" name="adj"/>
              </a:avLst>
            </a:prstGeom>
            <a:solidFill>
              <a:srgbClr val="C5B4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1"/>
            <p:cNvSpPr txBox="1"/>
            <p:nvPr/>
          </p:nvSpPr>
          <p:spPr>
            <a:xfrm>
              <a:off x="1999967" y="1766"/>
              <a:ext cx="7915270" cy="2966046"/>
            </a:xfrm>
            <a:prstGeom prst="rect">
              <a:avLst/>
            </a:prstGeom>
            <a:noFill/>
            <a:ln>
              <a:noFill/>
            </a:ln>
          </p:spPr>
          <p:txBody>
            <a:bodyPr anchorCtr="0" anchor="ctr" bIns="106675" lIns="603225" spcFirstLastPara="1" rIns="199125" wrap="square" tIns="106675">
              <a:noAutofit/>
            </a:bodyPr>
            <a:lstStyle/>
            <a:p>
              <a:pPr indent="0" lvl="0" marL="0" marR="0" rtl="0" algn="l">
                <a:lnSpc>
                  <a:spcPct val="90000"/>
                </a:lnSpc>
                <a:spcBef>
                  <a:spcPts val="0"/>
                </a:spcBef>
                <a:spcAft>
                  <a:spcPts val="0"/>
                </a:spcAft>
                <a:buClr>
                  <a:srgbClr val="444444"/>
                </a:buClr>
                <a:buSzPts val="2800"/>
                <a:buFont typeface="Open Sans"/>
                <a:buNone/>
              </a:pPr>
              <a:r>
                <a:rPr b="0" i="0" lang="en-US" sz="2800" u="none" cap="none" strike="noStrike">
                  <a:solidFill>
                    <a:srgbClr val="444444"/>
                  </a:solidFill>
                  <a:latin typeface="Open Sans"/>
                  <a:ea typeface="Open Sans"/>
                  <a:cs typeface="Open Sans"/>
                  <a:sym typeface="Open Sans"/>
                </a:rPr>
                <a:t>What questions should we all be asking as we think about how to make sure ALL young children and families thrive?</a:t>
              </a:r>
              <a:endParaRPr b="0" i="0" sz="1400" u="none" cap="none" strike="noStrike">
                <a:solidFill>
                  <a:srgbClr val="000000"/>
                </a:solidFill>
                <a:latin typeface="Arial"/>
                <a:ea typeface="Arial"/>
                <a:cs typeface="Arial"/>
                <a:sym typeface="Arial"/>
              </a:endParaRPr>
            </a:p>
          </p:txBody>
        </p:sp>
        <p:sp>
          <p:nvSpPr>
            <p:cNvPr id="380" name="Google Shape;380;p11"/>
            <p:cNvSpPr/>
            <p:nvPr/>
          </p:nvSpPr>
          <p:spPr>
            <a:xfrm>
              <a:off x="563322" y="746827"/>
              <a:ext cx="1658192" cy="1629642"/>
            </a:xfrm>
            <a:prstGeom prst="ellipse">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1" name="Google Shape;381;p11"/>
          <p:cNvSpPr txBox="1"/>
          <p:nvPr/>
        </p:nvSpPr>
        <p:spPr>
          <a:xfrm>
            <a:off x="1463740" y="3429000"/>
            <a:ext cx="114340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Open Sans"/>
                <a:ea typeface="Open Sans"/>
                <a:cs typeface="Open Sans"/>
                <a:sym typeface="Open Sans"/>
              </a:rPr>
              <a:t>Q5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12"/>
          <p:cNvSpPr/>
          <p:nvPr/>
        </p:nvSpPr>
        <p:spPr>
          <a:xfrm>
            <a:off x="2103736" y="2303065"/>
            <a:ext cx="7858200" cy="4177500"/>
          </a:xfrm>
          <a:prstGeom prst="roundRect">
            <a:avLst>
              <a:gd fmla="val 16667" name="adj"/>
            </a:avLst>
          </a:prstGeom>
          <a:solidFill>
            <a:srgbClr val="39207C"/>
          </a:solidFill>
          <a:ln cap="flat" cmpd="sng" w="12700">
            <a:solidFill>
              <a:srgbClr val="3920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p12"/>
          <p:cNvSpPr txBox="1"/>
          <p:nvPr/>
        </p:nvSpPr>
        <p:spPr>
          <a:xfrm>
            <a:off x="2572650" y="1882300"/>
            <a:ext cx="7114200" cy="523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Open Sans Light"/>
              <a:ea typeface="Open Sans Light"/>
              <a:cs typeface="Open Sans Light"/>
              <a:sym typeface="Open Sans Light"/>
            </a:endParaRPr>
          </a:p>
          <a:p>
            <a:pPr indent="-571500" lvl="0" marL="571500" marR="0" rtl="0" algn="l">
              <a:lnSpc>
                <a:spcPct val="100000"/>
              </a:lnSpc>
              <a:spcBef>
                <a:spcPts val="0"/>
              </a:spcBef>
              <a:spcAft>
                <a:spcPts val="0"/>
              </a:spcAft>
              <a:buClr>
                <a:schemeClr val="lt1"/>
              </a:buClr>
              <a:buSzPts val="4400"/>
              <a:buFont typeface="Noto Sans Symbols"/>
              <a:buChar char="★"/>
            </a:pPr>
            <a:r>
              <a:rPr b="1" i="0" lang="en-US" sz="4400" u="none" cap="none" strike="noStrike">
                <a:solidFill>
                  <a:schemeClr val="lt1"/>
                </a:solidFill>
                <a:latin typeface="Open Sans Light"/>
                <a:ea typeface="Open Sans Light"/>
                <a:cs typeface="Open Sans Light"/>
                <a:sym typeface="Open Sans Light"/>
              </a:rPr>
              <a:t>Host a dialogue of your own!</a:t>
            </a:r>
            <a:endParaRPr b="0" i="0" sz="1400" u="none" cap="none" strike="noStrike">
              <a:solidFill>
                <a:srgbClr val="000000"/>
              </a:solidFill>
              <a:latin typeface="Arial"/>
              <a:ea typeface="Arial"/>
              <a:cs typeface="Arial"/>
              <a:sym typeface="Arial"/>
            </a:endParaRPr>
          </a:p>
          <a:p>
            <a:pPr indent="-571500" lvl="0" marL="571500" marR="0" rtl="0" algn="l">
              <a:lnSpc>
                <a:spcPct val="100000"/>
              </a:lnSpc>
              <a:spcBef>
                <a:spcPts val="0"/>
              </a:spcBef>
              <a:spcAft>
                <a:spcPts val="0"/>
              </a:spcAft>
              <a:buClr>
                <a:schemeClr val="lt1"/>
              </a:buClr>
              <a:buSzPts val="4400"/>
              <a:buFont typeface="Noto Sans Symbols"/>
              <a:buChar char="★"/>
            </a:pPr>
            <a:r>
              <a:rPr b="1" i="0" lang="en-US" sz="4400" u="none" cap="none" strike="noStrike">
                <a:solidFill>
                  <a:schemeClr val="lt1"/>
                </a:solidFill>
                <a:latin typeface="Open Sans Light"/>
                <a:ea typeface="Open Sans Light"/>
                <a:cs typeface="Open Sans Light"/>
                <a:sym typeface="Open Sans Light"/>
              </a:rPr>
              <a:t>Join </a:t>
            </a:r>
            <a:r>
              <a:rPr b="1" i="0" lang="en-US" sz="4400" u="sng" cap="none" strike="noStrike">
                <a:solidFill>
                  <a:schemeClr val="lt1"/>
                </a:solidFill>
                <a:latin typeface="Open Sans Light"/>
                <a:ea typeface="Open Sans Light"/>
                <a:cs typeface="Open Sans Light"/>
                <a:sym typeface="Open Sans Light"/>
                <a:hlinkClick r:id="rId3"/>
              </a:rPr>
              <a:t>ECConnector.org </a:t>
            </a:r>
            <a:r>
              <a:rPr b="1" i="0" lang="en-US" sz="4400" u="none" cap="none" strike="noStrike">
                <a:solidFill>
                  <a:schemeClr val="lt1"/>
                </a:solidFill>
                <a:latin typeface="Open Sans Light"/>
                <a:ea typeface="Open Sans Light"/>
                <a:cs typeface="Open Sans Light"/>
                <a:sym typeface="Open Sans Light"/>
              </a:rPr>
              <a:t>to stay involved in efforts to Build It Back Better!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lt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Open Sans"/>
              <a:ea typeface="Open Sans"/>
              <a:cs typeface="Open Sans"/>
              <a:sym typeface="Open Sans"/>
            </a:endParaRPr>
          </a:p>
        </p:txBody>
      </p:sp>
      <p:sp>
        <p:nvSpPr>
          <p:cNvPr id="389" name="Google Shape;389;p12"/>
          <p:cNvSpPr/>
          <p:nvPr/>
        </p:nvSpPr>
        <p:spPr>
          <a:xfrm>
            <a:off x="2295493" y="441550"/>
            <a:ext cx="9015300" cy="16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39207C"/>
                </a:solidFill>
                <a:latin typeface="Open Sans"/>
                <a:ea typeface="Open Sans"/>
                <a:cs typeface="Open Sans"/>
                <a:sym typeface="Open Sans"/>
              </a:rPr>
              <a:t>Build It Back Better </a:t>
            </a:r>
            <a:endParaRPr b="0" i="0" sz="1400" u="none" cap="none" strike="noStrike">
              <a:solidFill>
                <a:srgbClr val="39207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39207C"/>
                </a:solidFill>
                <a:latin typeface="Open Sans Light"/>
                <a:ea typeface="Open Sans Light"/>
                <a:cs typeface="Open Sans Light"/>
                <a:sym typeface="Open Sans Light"/>
              </a:rPr>
              <a:t>Partnership Opportunities</a:t>
            </a:r>
            <a:endParaRPr b="0" i="0" sz="1400" u="none" cap="none" strike="noStrike">
              <a:solidFill>
                <a:srgbClr val="39207C"/>
              </a:solidFill>
              <a:latin typeface="Arial"/>
              <a:ea typeface="Arial"/>
              <a:cs typeface="Arial"/>
              <a:sym typeface="Arial"/>
            </a:endParaRPr>
          </a:p>
        </p:txBody>
      </p:sp>
      <p:pic>
        <p:nvPicPr>
          <p:cNvPr descr="A picture containing drawing&#10;&#10;Description automatically generated" id="390" name="Google Shape;390;p12"/>
          <p:cNvPicPr preferRelativeResize="0"/>
          <p:nvPr/>
        </p:nvPicPr>
        <p:blipFill rotWithShape="1">
          <a:blip r:embed="rId4">
            <a:alphaModFix/>
          </a:blip>
          <a:srcRect b="0" l="0" r="0" t="0"/>
          <a:stretch/>
        </p:blipFill>
        <p:spPr>
          <a:xfrm>
            <a:off x="543550" y="262450"/>
            <a:ext cx="1788775" cy="178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
          <p:cNvSpPr txBox="1"/>
          <p:nvPr>
            <p:ph idx="1" type="body"/>
          </p:nvPr>
        </p:nvSpPr>
        <p:spPr>
          <a:xfrm>
            <a:off x="609600" y="1600206"/>
            <a:ext cx="10972800" cy="3300407"/>
          </a:xfrm>
          <a:prstGeom prst="rect">
            <a:avLst/>
          </a:prstGeom>
          <a:noFill/>
          <a:ln>
            <a:noFill/>
          </a:ln>
        </p:spPr>
        <p:txBody>
          <a:bodyPr anchorCtr="0" anchor="t" bIns="91425" lIns="91425" spcFirstLastPara="1" rIns="91425" wrap="square" tIns="91425">
            <a:noAutofit/>
          </a:bodyPr>
          <a:lstStyle/>
          <a:p>
            <a:pPr indent="0" lvl="0" marL="177783" rtl="0" algn="l">
              <a:lnSpc>
                <a:spcPct val="100000"/>
              </a:lnSpc>
              <a:spcBef>
                <a:spcPts val="0"/>
              </a:spcBef>
              <a:spcAft>
                <a:spcPts val="0"/>
              </a:spcAft>
              <a:buSzPts val="2800"/>
              <a:buNone/>
            </a:pPr>
            <a:r>
              <a:rPr b="1" lang="en-US">
                <a:solidFill>
                  <a:srgbClr val="39207C"/>
                </a:solidFill>
              </a:rPr>
              <a:t>Please introduce yourself in the chat box below by including any or all of the following: </a:t>
            </a:r>
            <a:endParaRPr/>
          </a:p>
          <a:p>
            <a:pPr indent="-177800" lvl="1" marL="742839" rtl="0" algn="l">
              <a:lnSpc>
                <a:spcPct val="100000"/>
              </a:lnSpc>
              <a:spcBef>
                <a:spcPts val="1800"/>
              </a:spcBef>
              <a:spcAft>
                <a:spcPts val="0"/>
              </a:spcAft>
              <a:buSzPts val="2800"/>
              <a:buChar char="–"/>
            </a:pPr>
            <a:r>
              <a:rPr b="1" lang="en-US"/>
              <a:t>Your name</a:t>
            </a:r>
            <a:endParaRPr/>
          </a:p>
          <a:p>
            <a:pPr indent="-177800" lvl="1" marL="742839" rtl="0" algn="l">
              <a:lnSpc>
                <a:spcPct val="100000"/>
              </a:lnSpc>
              <a:spcBef>
                <a:spcPts val="1800"/>
              </a:spcBef>
              <a:spcAft>
                <a:spcPts val="0"/>
              </a:spcAft>
              <a:buSzPts val="2800"/>
              <a:buChar char="–"/>
            </a:pPr>
            <a:r>
              <a:rPr b="1" lang="en-US"/>
              <a:t>Where</a:t>
            </a:r>
            <a:r>
              <a:rPr lang="en-US"/>
              <a:t> do you live (city + state, or equivalent)?</a:t>
            </a:r>
            <a:endParaRPr/>
          </a:p>
          <a:p>
            <a:pPr indent="-177800" lvl="1" marL="742839" rtl="0" algn="l">
              <a:lnSpc>
                <a:spcPct val="100000"/>
              </a:lnSpc>
              <a:spcBef>
                <a:spcPts val="1800"/>
              </a:spcBef>
              <a:spcAft>
                <a:spcPts val="0"/>
              </a:spcAft>
              <a:buSzPts val="2800"/>
              <a:buChar char="–"/>
            </a:pPr>
            <a:r>
              <a:rPr lang="en-US"/>
              <a:t>Is there a particular </a:t>
            </a:r>
            <a:r>
              <a:rPr b="1" lang="en-US"/>
              <a:t>role or viewpoint</a:t>
            </a:r>
            <a:r>
              <a:rPr lang="en-US"/>
              <a:t> you are bringing to this conversation?</a:t>
            </a:r>
            <a:endParaRPr/>
          </a:p>
          <a:p>
            <a:pPr indent="-177800" lvl="1" marL="742839" rtl="0" algn="l">
              <a:lnSpc>
                <a:spcPct val="100000"/>
              </a:lnSpc>
              <a:spcBef>
                <a:spcPts val="1800"/>
              </a:spcBef>
              <a:spcAft>
                <a:spcPts val="0"/>
              </a:spcAft>
              <a:buSzPts val="2800"/>
              <a:buChar char="–"/>
            </a:pPr>
            <a:r>
              <a:rPr lang="en-US"/>
              <a:t>Share </a:t>
            </a:r>
            <a:r>
              <a:rPr b="1" lang="en-US"/>
              <a:t>one word </a:t>
            </a:r>
            <a:r>
              <a:rPr lang="en-US"/>
              <a:t>that describes how you feel today.</a:t>
            </a:r>
            <a:endParaRPr/>
          </a:p>
        </p:txBody>
      </p:sp>
      <p:sp>
        <p:nvSpPr>
          <p:cNvPr id="240" name="Google Shape;240;p2"/>
          <p:cNvSpPr txBox="1"/>
          <p:nvPr>
            <p:ph type="title"/>
          </p:nvPr>
        </p:nvSpPr>
        <p:spPr>
          <a:xfrm>
            <a:off x="723900" y="160343"/>
            <a:ext cx="10515600" cy="132556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lang="en-US" sz="5400">
                <a:solidFill>
                  <a:srgbClr val="39207C"/>
                </a:solidFill>
                <a:latin typeface="Open Sans Light"/>
                <a:ea typeface="Open Sans Light"/>
                <a:cs typeface="Open Sans Light"/>
                <a:sym typeface="Open Sans Light"/>
              </a:rPr>
              <a:t>Welcome</a:t>
            </a:r>
            <a:br>
              <a:rPr lang="en-US">
                <a:solidFill>
                  <a:srgbClr val="39207C"/>
                </a:solidFill>
                <a:latin typeface="Open Sans Light"/>
                <a:ea typeface="Open Sans Light"/>
                <a:cs typeface="Open Sans Light"/>
                <a:sym typeface="Open Sans Light"/>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grpSp>
        <p:nvGrpSpPr>
          <p:cNvPr id="246" name="Google Shape;246;p3"/>
          <p:cNvGrpSpPr/>
          <p:nvPr/>
        </p:nvGrpSpPr>
        <p:grpSpPr>
          <a:xfrm>
            <a:off x="772053" y="2167151"/>
            <a:ext cx="10310995" cy="4490564"/>
            <a:chOff x="0" y="0"/>
            <a:chExt cx="10310995" cy="4490564"/>
          </a:xfrm>
        </p:grpSpPr>
        <p:cxnSp>
          <p:nvCxnSpPr>
            <p:cNvPr id="247" name="Google Shape;247;p3"/>
            <p:cNvCxnSpPr/>
            <p:nvPr/>
          </p:nvCxnSpPr>
          <p:spPr>
            <a:xfrm>
              <a:off x="0" y="3503698"/>
              <a:ext cx="10310995" cy="0"/>
            </a:xfrm>
            <a:prstGeom prst="straightConnector1">
              <a:avLst/>
            </a:prstGeom>
            <a:noFill/>
            <a:ln cap="flat" cmpd="sng" w="12700">
              <a:solidFill>
                <a:srgbClr val="75777A"/>
              </a:solidFill>
              <a:prstDash val="solid"/>
              <a:miter lim="800000"/>
              <a:headEnd len="sm" w="sm" type="none"/>
              <a:tailEnd len="sm" w="sm" type="none"/>
            </a:ln>
          </p:spPr>
        </p:cxnSp>
        <p:cxnSp>
          <p:nvCxnSpPr>
            <p:cNvPr id="248" name="Google Shape;248;p3"/>
            <p:cNvCxnSpPr/>
            <p:nvPr/>
          </p:nvCxnSpPr>
          <p:spPr>
            <a:xfrm>
              <a:off x="0" y="1998804"/>
              <a:ext cx="10310995" cy="0"/>
            </a:xfrm>
            <a:prstGeom prst="straightConnector1">
              <a:avLst/>
            </a:prstGeom>
            <a:noFill/>
            <a:ln cap="flat" cmpd="sng" w="12700">
              <a:solidFill>
                <a:srgbClr val="75777A"/>
              </a:solidFill>
              <a:prstDash val="solid"/>
              <a:miter lim="800000"/>
              <a:headEnd len="sm" w="sm" type="none"/>
              <a:tailEnd len="sm" w="sm" type="none"/>
            </a:ln>
          </p:spPr>
        </p:cxnSp>
        <p:cxnSp>
          <p:nvCxnSpPr>
            <p:cNvPr id="249" name="Google Shape;249;p3"/>
            <p:cNvCxnSpPr/>
            <p:nvPr/>
          </p:nvCxnSpPr>
          <p:spPr>
            <a:xfrm>
              <a:off x="0" y="493910"/>
              <a:ext cx="10310995" cy="0"/>
            </a:xfrm>
            <a:prstGeom prst="straightConnector1">
              <a:avLst/>
            </a:prstGeom>
            <a:noFill/>
            <a:ln cap="flat" cmpd="sng" w="12700">
              <a:solidFill>
                <a:srgbClr val="75777A"/>
              </a:solidFill>
              <a:prstDash val="solid"/>
              <a:miter lim="800000"/>
              <a:headEnd len="sm" w="sm" type="none"/>
              <a:tailEnd len="sm" w="sm" type="none"/>
            </a:ln>
          </p:spPr>
        </p:cxnSp>
        <p:sp>
          <p:nvSpPr>
            <p:cNvPr id="250" name="Google Shape;250;p3"/>
            <p:cNvSpPr/>
            <p:nvPr/>
          </p:nvSpPr>
          <p:spPr>
            <a:xfrm>
              <a:off x="2680858" y="550"/>
              <a:ext cx="7630136" cy="4933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
            <p:cNvSpPr txBox="1"/>
            <p:nvPr/>
          </p:nvSpPr>
          <p:spPr>
            <a:xfrm>
              <a:off x="2680858" y="550"/>
              <a:ext cx="7630136" cy="493359"/>
            </a:xfrm>
            <a:prstGeom prst="rect">
              <a:avLst/>
            </a:prstGeom>
            <a:noFill/>
            <a:ln>
              <a:noFill/>
            </a:ln>
          </p:spPr>
          <p:txBody>
            <a:bodyPr anchorCtr="0" anchor="b" bIns="45700" lIns="45700" spcFirstLastPara="1" rIns="45700" wrap="square" tIns="45700">
              <a:noAutofit/>
            </a:bodyPr>
            <a:lstStyle/>
            <a:p>
              <a:pPr indent="0" lvl="0" marL="0" marR="0" rtl="0" algn="l">
                <a:lnSpc>
                  <a:spcPct val="90000"/>
                </a:lnSpc>
                <a:spcBef>
                  <a:spcPts val="0"/>
                </a:spcBef>
                <a:spcAft>
                  <a:spcPts val="0"/>
                </a:spcAft>
                <a:buClr>
                  <a:schemeClr val="dk1"/>
                </a:buClr>
                <a:buSzPts val="2400"/>
                <a:buFont typeface="Open Sans"/>
                <a:buNone/>
              </a:pPr>
              <a:r>
                <a:rPr b="1" i="0" lang="en-US" sz="2400" u="none" cap="none" strike="noStrike">
                  <a:solidFill>
                    <a:schemeClr val="dk1"/>
                  </a:solidFill>
                  <a:latin typeface="Open Sans"/>
                  <a:ea typeface="Open Sans"/>
                  <a:cs typeface="Open Sans"/>
                  <a:sym typeface="Open Sans"/>
                </a:rPr>
                <a:t>  </a:t>
              </a:r>
              <a:r>
                <a:rPr b="1" i="0" lang="en-US" sz="2800" u="none" cap="none" strike="noStrike">
                  <a:solidFill>
                    <a:schemeClr val="dk1"/>
                  </a:solidFill>
                  <a:latin typeface="Open Sans"/>
                  <a:ea typeface="Open Sans"/>
                  <a:cs typeface="Open Sans"/>
                  <a:sym typeface="Open Sans"/>
                </a:rPr>
                <a:t>NAME</a:t>
              </a:r>
              <a:endParaRPr b="1" i="0" sz="2800" u="none" cap="none" strike="noStrike">
                <a:solidFill>
                  <a:schemeClr val="dk1"/>
                </a:solidFill>
                <a:latin typeface="Calibri"/>
                <a:ea typeface="Calibri"/>
                <a:cs typeface="Calibri"/>
                <a:sym typeface="Calibri"/>
              </a:endParaRPr>
            </a:p>
          </p:txBody>
        </p:sp>
        <p:sp>
          <p:nvSpPr>
            <p:cNvPr id="252" name="Google Shape;252;p3"/>
            <p:cNvSpPr/>
            <p:nvPr/>
          </p:nvSpPr>
          <p:spPr>
            <a:xfrm>
              <a:off x="0" y="0"/>
              <a:ext cx="2680858" cy="493359"/>
            </a:xfrm>
            <a:prstGeom prst="round2SameRect">
              <a:avLst>
                <a:gd fmla="val 16670" name="adj1"/>
                <a:gd fmla="val 0" name="adj2"/>
              </a:avLst>
            </a:prstGeom>
            <a:solidFill>
              <a:srgbClr val="3920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
            <p:cNvSpPr txBox="1"/>
            <p:nvPr/>
          </p:nvSpPr>
          <p:spPr>
            <a:xfrm>
              <a:off x="24088" y="24088"/>
              <a:ext cx="2632682" cy="46927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2800"/>
                <a:buFont typeface="Open Sans"/>
                <a:buNone/>
              </a:pPr>
              <a:r>
                <a:rPr b="0" i="0" lang="en-US" sz="2800" u="none" cap="none" strike="noStrike">
                  <a:solidFill>
                    <a:schemeClr val="lt1"/>
                  </a:solidFill>
                  <a:latin typeface="Open Sans"/>
                  <a:ea typeface="Open Sans"/>
                  <a:cs typeface="Open Sans"/>
                  <a:sym typeface="Open Sans"/>
                </a:rPr>
                <a:t>Facilitator</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0" y="493910"/>
              <a:ext cx="10310995" cy="986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
            <p:cNvSpPr txBox="1"/>
            <p:nvPr/>
          </p:nvSpPr>
          <p:spPr>
            <a:xfrm>
              <a:off x="0" y="493910"/>
              <a:ext cx="10310995" cy="986866"/>
            </a:xfrm>
            <a:prstGeom prst="rect">
              <a:avLst/>
            </a:prstGeom>
            <a:noFill/>
            <a:ln>
              <a:noFill/>
            </a:ln>
          </p:spPr>
          <p:txBody>
            <a:bodyPr anchorCtr="0" anchor="t" bIns="45700" lIns="45700" spcFirstLastPara="1" rIns="45700" wrap="square" tIns="45700">
              <a:noAutofit/>
            </a:bodyPr>
            <a:lstStyle/>
            <a:p>
              <a:pPr indent="-228600" lvl="1" marL="228600" marR="0" rtl="0" algn="l">
                <a:lnSpc>
                  <a:spcPct val="90000"/>
                </a:lnSpc>
                <a:spcBef>
                  <a:spcPts val="0"/>
                </a:spcBef>
                <a:spcAft>
                  <a:spcPts val="0"/>
                </a:spcAft>
                <a:buClr>
                  <a:srgbClr val="444444"/>
                </a:buClr>
                <a:buSzPts val="2400"/>
                <a:buFont typeface="Open Sans"/>
                <a:buChar char="•"/>
              </a:pPr>
              <a:r>
                <a:rPr b="0" i="0" lang="en-US" sz="2400" u="none" cap="none" strike="noStrike">
                  <a:solidFill>
                    <a:srgbClr val="444444"/>
                  </a:solidFill>
                  <a:latin typeface="Open Sans"/>
                  <a:ea typeface="Open Sans"/>
                  <a:cs typeface="Open Sans"/>
                  <a:sym typeface="Open Sans"/>
                </a:rPr>
                <a:t>Role + Organization</a:t>
              </a:r>
              <a:endParaRPr b="0" i="0" sz="2400" u="none" cap="none" strike="noStrike">
                <a:solidFill>
                  <a:srgbClr val="444444"/>
                </a:solidFill>
                <a:latin typeface="Calibri"/>
                <a:ea typeface="Calibri"/>
                <a:cs typeface="Calibri"/>
                <a:sym typeface="Calibri"/>
              </a:endParaRPr>
            </a:p>
          </p:txBody>
        </p:sp>
        <p:sp>
          <p:nvSpPr>
            <p:cNvPr id="256" name="Google Shape;256;p3"/>
            <p:cNvSpPr/>
            <p:nvPr/>
          </p:nvSpPr>
          <p:spPr>
            <a:xfrm>
              <a:off x="2680858" y="1476869"/>
              <a:ext cx="7630136" cy="4933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
            <p:cNvSpPr txBox="1"/>
            <p:nvPr/>
          </p:nvSpPr>
          <p:spPr>
            <a:xfrm>
              <a:off x="2680858" y="1476869"/>
              <a:ext cx="7630136" cy="493359"/>
            </a:xfrm>
            <a:prstGeom prst="rect">
              <a:avLst/>
            </a:prstGeom>
            <a:noFill/>
            <a:ln>
              <a:noFill/>
            </a:ln>
          </p:spPr>
          <p:txBody>
            <a:bodyPr anchorCtr="0" anchor="b" bIns="47625" lIns="47625" spcFirstLastPara="1" rIns="47625" wrap="square" tIns="47625">
              <a:noAutofit/>
            </a:bodyPr>
            <a:lstStyle/>
            <a:p>
              <a:pPr indent="0" lvl="0" marL="0" marR="0" rtl="0" algn="l">
                <a:lnSpc>
                  <a:spcPct val="90000"/>
                </a:lnSpc>
                <a:spcBef>
                  <a:spcPts val="0"/>
                </a:spcBef>
                <a:spcAft>
                  <a:spcPts val="0"/>
                </a:spcAft>
                <a:buClr>
                  <a:schemeClr val="dk1"/>
                </a:buClr>
                <a:buSzPts val="2500"/>
                <a:buFont typeface="Open Sans"/>
                <a:buNone/>
              </a:pPr>
              <a:r>
                <a:rPr b="1" i="0" lang="en-US" sz="2500" u="none" cap="none" strike="noStrike">
                  <a:solidFill>
                    <a:schemeClr val="dk1"/>
                  </a:solidFill>
                  <a:latin typeface="Open Sans"/>
                  <a:ea typeface="Open Sans"/>
                  <a:cs typeface="Open Sans"/>
                  <a:sym typeface="Open Sans"/>
                </a:rPr>
                <a:t>  </a:t>
              </a:r>
              <a:r>
                <a:rPr b="1" i="0" lang="en-US" sz="2800" u="none" cap="none" strike="noStrike">
                  <a:solidFill>
                    <a:schemeClr val="dk1"/>
                  </a:solidFill>
                  <a:latin typeface="Open Sans"/>
                  <a:ea typeface="Open Sans"/>
                  <a:cs typeface="Open Sans"/>
                  <a:sym typeface="Open Sans"/>
                </a:rPr>
                <a:t>NAME</a:t>
              </a:r>
              <a:endParaRPr b="1" i="0" sz="2800" u="none" cap="none" strike="noStrike">
                <a:solidFill>
                  <a:schemeClr val="dk1"/>
                </a:solidFill>
                <a:latin typeface="Calibri"/>
                <a:ea typeface="Calibri"/>
                <a:cs typeface="Calibri"/>
                <a:sym typeface="Calibri"/>
              </a:endParaRPr>
            </a:p>
          </p:txBody>
        </p:sp>
        <p:sp>
          <p:nvSpPr>
            <p:cNvPr id="258" name="Google Shape;258;p3"/>
            <p:cNvSpPr/>
            <p:nvPr/>
          </p:nvSpPr>
          <p:spPr>
            <a:xfrm>
              <a:off x="0" y="1505444"/>
              <a:ext cx="2680858" cy="493359"/>
            </a:xfrm>
            <a:prstGeom prst="round2SameRect">
              <a:avLst>
                <a:gd fmla="val 16670" name="adj1"/>
                <a:gd fmla="val 0" name="adj2"/>
              </a:avLst>
            </a:prstGeom>
            <a:solidFill>
              <a:srgbClr val="3920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
            <p:cNvSpPr txBox="1"/>
            <p:nvPr/>
          </p:nvSpPr>
          <p:spPr>
            <a:xfrm>
              <a:off x="24088" y="1529532"/>
              <a:ext cx="2632682" cy="46927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2800"/>
                <a:buFont typeface="Open Sans"/>
                <a:buNone/>
              </a:pPr>
              <a:r>
                <a:rPr b="0" i="0" lang="en-US" sz="2800" u="none" cap="none" strike="noStrike">
                  <a:solidFill>
                    <a:schemeClr val="lt1"/>
                  </a:solidFill>
                  <a:latin typeface="Open Sans"/>
                  <a:ea typeface="Open Sans"/>
                  <a:cs typeface="Open Sans"/>
                  <a:sym typeface="Open Sans"/>
                </a:rPr>
                <a:t>Facilitator</a:t>
              </a:r>
              <a:endParaRPr b="0" i="0" sz="2800" u="none" cap="none" strike="noStrike">
                <a:solidFill>
                  <a:schemeClr val="lt1"/>
                </a:solidFill>
                <a:latin typeface="Calibri"/>
                <a:ea typeface="Calibri"/>
                <a:cs typeface="Calibri"/>
                <a:sym typeface="Calibri"/>
              </a:endParaRPr>
            </a:p>
          </p:txBody>
        </p:sp>
        <p:sp>
          <p:nvSpPr>
            <p:cNvPr id="260" name="Google Shape;260;p3"/>
            <p:cNvSpPr/>
            <p:nvPr/>
          </p:nvSpPr>
          <p:spPr>
            <a:xfrm>
              <a:off x="0" y="1998804"/>
              <a:ext cx="10310995" cy="986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
            <p:cNvSpPr txBox="1"/>
            <p:nvPr/>
          </p:nvSpPr>
          <p:spPr>
            <a:xfrm>
              <a:off x="0" y="1998804"/>
              <a:ext cx="10310995" cy="986866"/>
            </a:xfrm>
            <a:prstGeom prst="rect">
              <a:avLst/>
            </a:prstGeom>
            <a:noFill/>
            <a:ln>
              <a:noFill/>
            </a:ln>
          </p:spPr>
          <p:txBody>
            <a:bodyPr anchorCtr="0" anchor="t" bIns="45700" lIns="45700" spcFirstLastPara="1" rIns="45700" wrap="square" tIns="45700">
              <a:noAutofit/>
            </a:bodyPr>
            <a:lstStyle/>
            <a:p>
              <a:pPr indent="-228600" lvl="1" marL="228600" marR="0" rtl="0" algn="l">
                <a:lnSpc>
                  <a:spcPct val="90000"/>
                </a:lnSpc>
                <a:spcBef>
                  <a:spcPts val="0"/>
                </a:spcBef>
                <a:spcAft>
                  <a:spcPts val="0"/>
                </a:spcAft>
                <a:buClr>
                  <a:srgbClr val="444444"/>
                </a:buClr>
                <a:buSzPts val="2400"/>
                <a:buFont typeface="Open Sans"/>
                <a:buChar char="•"/>
              </a:pPr>
              <a:r>
                <a:rPr b="0" i="0" lang="en-US" sz="2400" u="none" cap="none" strike="noStrike">
                  <a:solidFill>
                    <a:srgbClr val="444444"/>
                  </a:solidFill>
                  <a:latin typeface="Open Sans"/>
                  <a:ea typeface="Open Sans"/>
                  <a:cs typeface="Open Sans"/>
                  <a:sym typeface="Open Sans"/>
                </a:rPr>
                <a:t>Role + Organization</a:t>
              </a:r>
              <a:endParaRPr b="0" i="0" sz="2400" u="none" cap="none" strike="noStrike">
                <a:solidFill>
                  <a:srgbClr val="444444"/>
                </a:solidFill>
                <a:latin typeface="Calibri"/>
                <a:ea typeface="Calibri"/>
                <a:cs typeface="Calibri"/>
                <a:sym typeface="Calibri"/>
              </a:endParaRPr>
            </a:p>
          </p:txBody>
        </p:sp>
        <p:sp>
          <p:nvSpPr>
            <p:cNvPr id="262" name="Google Shape;262;p3"/>
            <p:cNvSpPr/>
            <p:nvPr/>
          </p:nvSpPr>
          <p:spPr>
            <a:xfrm>
              <a:off x="2680858" y="3010339"/>
              <a:ext cx="7630136" cy="49335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
            <p:cNvSpPr txBox="1"/>
            <p:nvPr/>
          </p:nvSpPr>
          <p:spPr>
            <a:xfrm>
              <a:off x="2680858" y="3010339"/>
              <a:ext cx="7630136" cy="493359"/>
            </a:xfrm>
            <a:prstGeom prst="rect">
              <a:avLst/>
            </a:prstGeom>
            <a:noFill/>
            <a:ln>
              <a:noFill/>
            </a:ln>
          </p:spPr>
          <p:txBody>
            <a:bodyPr anchorCtr="0" anchor="b" bIns="47625" lIns="47625" spcFirstLastPara="1" rIns="47625" wrap="square" tIns="47625">
              <a:noAutofit/>
            </a:bodyPr>
            <a:lstStyle/>
            <a:p>
              <a:pPr indent="0" lvl="0" marL="0" marR="0" rtl="0" algn="l">
                <a:lnSpc>
                  <a:spcPct val="90000"/>
                </a:lnSpc>
                <a:spcBef>
                  <a:spcPts val="0"/>
                </a:spcBef>
                <a:spcAft>
                  <a:spcPts val="0"/>
                </a:spcAft>
                <a:buClr>
                  <a:schemeClr val="dk1"/>
                </a:buClr>
                <a:buSzPts val="2500"/>
                <a:buFont typeface="Open Sans"/>
                <a:buNone/>
              </a:pPr>
              <a:r>
                <a:rPr b="1" i="0" lang="en-US" sz="2500" u="none" cap="none" strike="noStrike">
                  <a:solidFill>
                    <a:schemeClr val="dk1"/>
                  </a:solidFill>
                  <a:latin typeface="Open Sans"/>
                  <a:ea typeface="Open Sans"/>
                  <a:cs typeface="Open Sans"/>
                  <a:sym typeface="Open Sans"/>
                </a:rPr>
                <a:t> NAME</a:t>
              </a:r>
              <a:endParaRPr b="1" i="0" sz="2800" u="none" cap="none" strike="noStrike">
                <a:solidFill>
                  <a:schemeClr val="dk1"/>
                </a:solidFill>
                <a:latin typeface="Calibri"/>
                <a:ea typeface="Calibri"/>
                <a:cs typeface="Calibri"/>
                <a:sym typeface="Calibri"/>
              </a:endParaRPr>
            </a:p>
          </p:txBody>
        </p:sp>
        <p:sp>
          <p:nvSpPr>
            <p:cNvPr id="264" name="Google Shape;264;p3"/>
            <p:cNvSpPr/>
            <p:nvPr/>
          </p:nvSpPr>
          <p:spPr>
            <a:xfrm>
              <a:off x="0" y="3017502"/>
              <a:ext cx="2680858" cy="493359"/>
            </a:xfrm>
            <a:prstGeom prst="round2SameRect">
              <a:avLst>
                <a:gd fmla="val 16670" name="adj1"/>
                <a:gd fmla="val 0" name="adj2"/>
              </a:avLst>
            </a:prstGeom>
            <a:solidFill>
              <a:srgbClr val="3920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
            <p:cNvSpPr txBox="1"/>
            <p:nvPr/>
          </p:nvSpPr>
          <p:spPr>
            <a:xfrm>
              <a:off x="24088" y="3041590"/>
              <a:ext cx="2632682" cy="46927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2800"/>
                <a:buFont typeface="Open Sans"/>
                <a:buNone/>
              </a:pPr>
              <a:r>
                <a:rPr b="0" i="0" lang="en-US" sz="2800" u="none" cap="none" strike="noStrike">
                  <a:solidFill>
                    <a:schemeClr val="lt1"/>
                  </a:solidFill>
                  <a:latin typeface="Open Sans"/>
                  <a:ea typeface="Open Sans"/>
                  <a:cs typeface="Open Sans"/>
                  <a:sym typeface="Open Sans"/>
                </a:rPr>
                <a:t>Recorder</a:t>
              </a:r>
              <a:endParaRPr b="0" i="0" sz="2800" u="none" cap="none" strike="noStrike">
                <a:solidFill>
                  <a:schemeClr val="lt1"/>
                </a:solidFill>
                <a:latin typeface="Calibri"/>
                <a:ea typeface="Calibri"/>
                <a:cs typeface="Calibri"/>
                <a:sym typeface="Calibri"/>
              </a:endParaRPr>
            </a:p>
          </p:txBody>
        </p:sp>
        <p:sp>
          <p:nvSpPr>
            <p:cNvPr id="266" name="Google Shape;266;p3"/>
            <p:cNvSpPr/>
            <p:nvPr/>
          </p:nvSpPr>
          <p:spPr>
            <a:xfrm>
              <a:off x="0" y="3503698"/>
              <a:ext cx="10310995" cy="986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
            <p:cNvSpPr txBox="1"/>
            <p:nvPr/>
          </p:nvSpPr>
          <p:spPr>
            <a:xfrm>
              <a:off x="0" y="3503698"/>
              <a:ext cx="10310995" cy="986866"/>
            </a:xfrm>
            <a:prstGeom prst="rect">
              <a:avLst/>
            </a:prstGeom>
            <a:noFill/>
            <a:ln>
              <a:noFill/>
            </a:ln>
          </p:spPr>
          <p:txBody>
            <a:bodyPr anchorCtr="0" anchor="t" bIns="45700" lIns="45700" spcFirstLastPara="1" rIns="45700" wrap="square" tIns="45700">
              <a:noAutofit/>
            </a:bodyPr>
            <a:lstStyle/>
            <a:p>
              <a:pPr indent="-228600" lvl="1" marL="228600" marR="0" rtl="0" algn="l">
                <a:lnSpc>
                  <a:spcPct val="90000"/>
                </a:lnSpc>
                <a:spcBef>
                  <a:spcPts val="0"/>
                </a:spcBef>
                <a:spcAft>
                  <a:spcPts val="0"/>
                </a:spcAft>
                <a:buClr>
                  <a:srgbClr val="444444"/>
                </a:buClr>
                <a:buSzPts val="2400"/>
                <a:buFont typeface="Open Sans"/>
                <a:buChar char="•"/>
              </a:pPr>
              <a:r>
                <a:rPr b="0" i="0" lang="en-US" sz="2400" u="none" cap="none" strike="noStrike">
                  <a:solidFill>
                    <a:srgbClr val="444444"/>
                  </a:solidFill>
                  <a:latin typeface="Open Sans"/>
                  <a:ea typeface="Open Sans"/>
                  <a:cs typeface="Open Sans"/>
                  <a:sym typeface="Open Sans"/>
                </a:rPr>
                <a:t>Role + Organization</a:t>
              </a:r>
              <a:endParaRPr b="0" i="0" sz="2400" u="none" cap="none" strike="noStrike">
                <a:solidFill>
                  <a:schemeClr val="dk1"/>
                </a:solidFill>
                <a:latin typeface="Open Sans"/>
                <a:ea typeface="Open Sans"/>
                <a:cs typeface="Open Sans"/>
                <a:sym typeface="Open Sans"/>
              </a:endParaRPr>
            </a:p>
          </p:txBody>
        </p:sp>
      </p:grpSp>
      <p:sp>
        <p:nvSpPr>
          <p:cNvPr id="268" name="Google Shape;268;p3"/>
          <p:cNvSpPr txBox="1"/>
          <p:nvPr>
            <p:ph type="title"/>
          </p:nvPr>
        </p:nvSpPr>
        <p:spPr>
          <a:xfrm>
            <a:off x="669750" y="36036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207C"/>
              </a:buClr>
              <a:buSzPts val="5400"/>
              <a:buFont typeface="Open Sans Light"/>
              <a:buNone/>
            </a:pPr>
            <a:r>
              <a:rPr lang="en-US" sz="5400">
                <a:solidFill>
                  <a:srgbClr val="39207C"/>
                </a:solidFill>
                <a:latin typeface="Open Sans Light"/>
                <a:ea typeface="Open Sans Light"/>
                <a:cs typeface="Open Sans Light"/>
                <a:sym typeface="Open Sans Light"/>
              </a:rPr>
              <a:t>Introductions</a:t>
            </a:r>
            <a:br>
              <a:rPr lang="en-US" sz="3959">
                <a:solidFill>
                  <a:srgbClr val="39207C"/>
                </a:solidFill>
                <a:latin typeface="Open Sans Light"/>
                <a:ea typeface="Open Sans Light"/>
                <a:cs typeface="Open Sans Light"/>
                <a:sym typeface="Open Sans Light"/>
              </a:rPr>
            </a:br>
            <a:endParaRPr sz="3959"/>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g80937a8a1f_0_1"/>
          <p:cNvPicPr preferRelativeResize="0"/>
          <p:nvPr/>
        </p:nvPicPr>
        <p:blipFill rotWithShape="1">
          <a:blip r:embed="rId3">
            <a:alphaModFix/>
          </a:blip>
          <a:srcRect b="0" l="0" r="0" t="0"/>
          <a:stretch/>
        </p:blipFill>
        <p:spPr>
          <a:xfrm>
            <a:off x="152400" y="152400"/>
            <a:ext cx="11784600" cy="662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
          <p:cNvSpPr txBox="1"/>
          <p:nvPr/>
        </p:nvSpPr>
        <p:spPr>
          <a:xfrm>
            <a:off x="773400" y="1475375"/>
            <a:ext cx="11097600" cy="47991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00000"/>
              </a:lnSpc>
              <a:spcBef>
                <a:spcPts val="0"/>
              </a:spcBef>
              <a:spcAft>
                <a:spcPts val="0"/>
              </a:spcAft>
              <a:buClr>
                <a:srgbClr val="444444"/>
              </a:buClr>
              <a:buSzPts val="3000"/>
              <a:buFont typeface="Open Sans"/>
              <a:buChar char="❖"/>
            </a:pPr>
            <a:r>
              <a:rPr b="0" i="0" lang="en-US" sz="3000" u="none" cap="none" strike="noStrike">
                <a:solidFill>
                  <a:srgbClr val="444444"/>
                </a:solidFill>
                <a:latin typeface="Open Sans"/>
                <a:ea typeface="Open Sans"/>
                <a:cs typeface="Open Sans"/>
                <a:sym typeface="Open Sans"/>
              </a:rPr>
              <a:t>To </a:t>
            </a:r>
            <a:r>
              <a:rPr b="1" i="0" lang="en-US" sz="3000" u="none" cap="none" strike="noStrike">
                <a:solidFill>
                  <a:srgbClr val="444444"/>
                </a:solidFill>
                <a:latin typeface="Open Sans"/>
                <a:ea typeface="Open Sans"/>
                <a:cs typeface="Open Sans"/>
                <a:sym typeface="Open Sans"/>
              </a:rPr>
              <a:t>generate critical questions </a:t>
            </a:r>
            <a:r>
              <a:rPr b="0" i="0" lang="en-US" sz="3000" u="none" cap="none" strike="noStrike">
                <a:solidFill>
                  <a:srgbClr val="444444"/>
                </a:solidFill>
                <a:latin typeface="Open Sans"/>
                <a:ea typeface="Open Sans"/>
                <a:cs typeface="Open Sans"/>
                <a:sym typeface="Open Sans"/>
              </a:rPr>
              <a:t>to inform development of a stronger, brighter future for ALL young children and families through realization of a responsive, equitable, and comprehensive early childhood system;</a:t>
            </a:r>
            <a:endParaRPr b="0" i="0" sz="1400" u="none" cap="none" strike="noStrike">
              <a:solidFill>
                <a:srgbClr val="000000"/>
              </a:solidFill>
              <a:latin typeface="Arial"/>
              <a:ea typeface="Arial"/>
              <a:cs typeface="Arial"/>
              <a:sym typeface="Arial"/>
            </a:endParaRPr>
          </a:p>
          <a:p>
            <a:pPr indent="-419100" lvl="0" marL="457200" marR="0" rtl="0" algn="l">
              <a:lnSpc>
                <a:spcPct val="100000"/>
              </a:lnSpc>
              <a:spcBef>
                <a:spcPts val="1000"/>
              </a:spcBef>
              <a:spcAft>
                <a:spcPts val="0"/>
              </a:spcAft>
              <a:buClr>
                <a:srgbClr val="444444"/>
              </a:buClr>
              <a:buSzPts val="3000"/>
              <a:buFont typeface="Open Sans"/>
              <a:buChar char="❖"/>
            </a:pPr>
            <a:r>
              <a:rPr b="0" i="0" lang="en-US" sz="3000" u="none" cap="none" strike="noStrike">
                <a:solidFill>
                  <a:srgbClr val="444444"/>
                </a:solidFill>
                <a:latin typeface="Open Sans"/>
                <a:ea typeface="Open Sans"/>
                <a:cs typeface="Open Sans"/>
                <a:sym typeface="Open Sans"/>
              </a:rPr>
              <a:t>To </a:t>
            </a:r>
            <a:r>
              <a:rPr b="1" i="0" lang="en-US" sz="3000" u="none" cap="none" strike="noStrike">
                <a:solidFill>
                  <a:srgbClr val="444444"/>
                </a:solidFill>
                <a:latin typeface="Open Sans"/>
                <a:ea typeface="Open Sans"/>
                <a:cs typeface="Open Sans"/>
                <a:sym typeface="Open Sans"/>
              </a:rPr>
              <a:t>increase and democratize participation </a:t>
            </a:r>
            <a:r>
              <a:rPr b="0" i="0" lang="en-US" sz="3000" u="none" cap="none" strike="noStrike">
                <a:solidFill>
                  <a:srgbClr val="444444"/>
                </a:solidFill>
                <a:latin typeface="Open Sans"/>
                <a:ea typeface="Open Sans"/>
                <a:cs typeface="Open Sans"/>
                <a:sym typeface="Open Sans"/>
              </a:rPr>
              <a:t>in conversations about how to build the system back better --prioritizing family, practitioner, and community needs;</a:t>
            </a:r>
            <a:endParaRPr b="0" i="0" sz="1400" u="none" cap="none" strike="noStrike">
              <a:solidFill>
                <a:srgbClr val="000000"/>
              </a:solidFill>
              <a:latin typeface="Arial"/>
              <a:ea typeface="Arial"/>
              <a:cs typeface="Arial"/>
              <a:sym typeface="Arial"/>
            </a:endParaRPr>
          </a:p>
          <a:p>
            <a:pPr indent="-419100" lvl="0" marL="457200" marR="0" rtl="0" algn="l">
              <a:lnSpc>
                <a:spcPct val="100000"/>
              </a:lnSpc>
              <a:spcBef>
                <a:spcPts val="1000"/>
              </a:spcBef>
              <a:spcAft>
                <a:spcPts val="1000"/>
              </a:spcAft>
              <a:buClr>
                <a:srgbClr val="444444"/>
              </a:buClr>
              <a:buSzPts val="3000"/>
              <a:buFont typeface="Open Sans"/>
              <a:buChar char="❖"/>
            </a:pPr>
            <a:r>
              <a:rPr b="0" i="0" lang="en-US" sz="3000" u="none" cap="none" strike="noStrike">
                <a:solidFill>
                  <a:srgbClr val="444444"/>
                </a:solidFill>
                <a:latin typeface="Open Sans"/>
                <a:ea typeface="Open Sans"/>
                <a:cs typeface="Open Sans"/>
                <a:sym typeface="Open Sans"/>
              </a:rPr>
              <a:t>Facilitate courageous conversations that </a:t>
            </a:r>
            <a:r>
              <a:rPr b="1" i="0" lang="en-US" sz="3000" u="none" cap="none" strike="noStrike">
                <a:solidFill>
                  <a:srgbClr val="444444"/>
                </a:solidFill>
                <a:latin typeface="Open Sans"/>
                <a:ea typeface="Open Sans"/>
                <a:cs typeface="Open Sans"/>
                <a:sym typeface="Open Sans"/>
              </a:rPr>
              <a:t>increase connectivity, cohesion, and inclusion across the system</a:t>
            </a:r>
            <a:r>
              <a:rPr b="0" i="0" lang="en-US" sz="3000" u="none" cap="none" strike="noStrike">
                <a:solidFill>
                  <a:srgbClr val="444444"/>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p:txBody>
      </p:sp>
      <p:sp>
        <p:nvSpPr>
          <p:cNvPr id="281" name="Google Shape;281;p4"/>
          <p:cNvSpPr txBox="1"/>
          <p:nvPr/>
        </p:nvSpPr>
        <p:spPr>
          <a:xfrm>
            <a:off x="1757371" y="315913"/>
            <a:ext cx="9129704"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Build It Back Better Goals</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82" name="Google Shape;282;p4"/>
          <p:cNvPicPr preferRelativeResize="0"/>
          <p:nvPr/>
        </p:nvPicPr>
        <p:blipFill rotWithShape="1">
          <a:blip r:embed="rId3">
            <a:alphaModFix/>
          </a:blip>
          <a:srcRect b="0" l="0" r="0" t="0"/>
          <a:stretch/>
        </p:blipFill>
        <p:spPr>
          <a:xfrm>
            <a:off x="200033" y="1"/>
            <a:ext cx="1557338" cy="1557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5"/>
          <p:cNvSpPr txBox="1"/>
          <p:nvPr/>
        </p:nvSpPr>
        <p:spPr>
          <a:xfrm>
            <a:off x="373728" y="2510509"/>
            <a:ext cx="10794975"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D2E8D"/>
              </a:buClr>
              <a:buSzPts val="4000"/>
              <a:buFont typeface="Open Sans"/>
              <a:buNone/>
            </a:pPr>
            <a:r>
              <a:rPr b="1" i="0" lang="en-US" sz="4000" u="none" cap="none" strike="noStrike">
                <a:solidFill>
                  <a:srgbClr val="2D2E8D"/>
                </a:solidFill>
                <a:latin typeface="Open Sans"/>
                <a:ea typeface="Open Sans"/>
                <a:cs typeface="Open Sans"/>
                <a:sym typeface="Open Sans"/>
              </a:rPr>
              <a:t>Build It Back Better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D2E8D"/>
              </a:buClr>
              <a:buSzPts val="4000"/>
              <a:buFont typeface="Open Sans Light"/>
              <a:buNone/>
            </a:pPr>
            <a:r>
              <a:rPr b="1" i="0" lang="en-US" sz="4000" u="none" cap="none" strike="noStrike">
                <a:solidFill>
                  <a:srgbClr val="2D2E8D"/>
                </a:solidFill>
                <a:latin typeface="Open Sans Light"/>
                <a:ea typeface="Open Sans Light"/>
                <a:cs typeface="Open Sans Light"/>
                <a:sym typeface="Open Sans Light"/>
              </a:rPr>
              <a:t>           Phase I</a:t>
            </a:r>
            <a:endParaRPr b="0" i="0" sz="1400" u="none" cap="none" strike="noStrike">
              <a:solidFill>
                <a:srgbClr val="000000"/>
              </a:solidFill>
              <a:latin typeface="Arial"/>
              <a:ea typeface="Arial"/>
              <a:cs typeface="Arial"/>
              <a:sym typeface="Arial"/>
            </a:endParaRPr>
          </a:p>
        </p:txBody>
      </p:sp>
      <p:grpSp>
        <p:nvGrpSpPr>
          <p:cNvPr id="289" name="Google Shape;289;p5"/>
          <p:cNvGrpSpPr/>
          <p:nvPr/>
        </p:nvGrpSpPr>
        <p:grpSpPr>
          <a:xfrm>
            <a:off x="5377304" y="443700"/>
            <a:ext cx="6478588" cy="6115073"/>
            <a:chOff x="1070727" y="686588"/>
            <a:chExt cx="6478588" cy="6115073"/>
          </a:xfrm>
        </p:grpSpPr>
        <p:sp>
          <p:nvSpPr>
            <p:cNvPr id="290" name="Google Shape;290;p5"/>
            <p:cNvSpPr/>
            <p:nvPr/>
          </p:nvSpPr>
          <p:spPr>
            <a:xfrm>
              <a:off x="1070727" y="686588"/>
              <a:ext cx="6478588" cy="6115073"/>
            </a:xfrm>
            <a:prstGeom prst="diamond">
              <a:avLst/>
            </a:prstGeom>
            <a:solidFill>
              <a:srgbClr val="39207C"/>
            </a:solidFill>
            <a:ln cap="flat" cmpd="sng" w="9525">
              <a:solidFill>
                <a:srgbClr val="39207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
            <p:cNvSpPr/>
            <p:nvPr/>
          </p:nvSpPr>
          <p:spPr>
            <a:xfrm>
              <a:off x="1511013" y="962864"/>
              <a:ext cx="2759797" cy="2759797"/>
            </a:xfrm>
            <a:prstGeom prst="roundRect">
              <a:avLst>
                <a:gd fmla="val 16667" name="adj"/>
              </a:avLst>
            </a:prstGeom>
            <a:solidFill>
              <a:srgbClr val="C5B4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5"/>
            <p:cNvSpPr txBox="1"/>
            <p:nvPr/>
          </p:nvSpPr>
          <p:spPr>
            <a:xfrm>
              <a:off x="1645735" y="1097586"/>
              <a:ext cx="2490353" cy="249035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Open Sans"/>
                <a:buNone/>
              </a:pPr>
              <a:r>
                <a:rPr b="1" i="0" lang="en-US" sz="3200" u="none" cap="none" strike="noStrike">
                  <a:solidFill>
                    <a:schemeClr val="lt1"/>
                  </a:solidFill>
                  <a:latin typeface="Open Sans"/>
                  <a:ea typeface="Open Sans"/>
                  <a:cs typeface="Open Sans"/>
                  <a:sym typeface="Open Sans"/>
                </a:rPr>
                <a:t>1</a:t>
              </a:r>
              <a:r>
                <a:rPr b="1" i="0" lang="en-US" sz="3200" u="none" cap="none" strike="noStrike">
                  <a:solidFill>
                    <a:srgbClr val="39207C"/>
                  </a:solidFill>
                  <a:latin typeface="Open Sans"/>
                  <a:ea typeface="Open Sans"/>
                  <a:cs typeface="Open Sans"/>
                  <a:sym typeface="Open Sans"/>
                </a:rPr>
                <a:t>              </a:t>
              </a:r>
              <a:r>
                <a:rPr b="1" i="0" lang="en-US" sz="2800" u="none" cap="none" strike="noStrike">
                  <a:solidFill>
                    <a:srgbClr val="39207C"/>
                  </a:solidFill>
                  <a:latin typeface="Open Sans"/>
                  <a:ea typeface="Open Sans"/>
                  <a:cs typeface="Open Sans"/>
                  <a:sym typeface="Open Sans"/>
                </a:rPr>
                <a:t>Facilitate   </a:t>
              </a:r>
              <a:endParaRPr b="1" i="0" sz="28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chemeClr val="lt1"/>
                </a:buClr>
                <a:buSzPts val="3200"/>
                <a:buFont typeface="Open Sans"/>
                <a:buNone/>
              </a:pPr>
              <a:r>
                <a:rPr b="1" i="0" lang="en-US" sz="2800" u="none" cap="none" strike="noStrike">
                  <a:solidFill>
                    <a:srgbClr val="39207C"/>
                  </a:solidFill>
                  <a:latin typeface="Open Sans"/>
                  <a:ea typeface="Open Sans"/>
                  <a:cs typeface="Open Sans"/>
                  <a:sym typeface="Open Sans"/>
                </a:rPr>
                <a:t>+ </a:t>
              </a:r>
              <a:endParaRPr b="1" i="0" sz="28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chemeClr val="lt1"/>
                </a:buClr>
                <a:buSzPts val="3200"/>
                <a:buFont typeface="Open Sans"/>
                <a:buNone/>
              </a:pPr>
              <a:r>
                <a:rPr b="1" i="0" lang="en-US" sz="2800" u="none" cap="none" strike="noStrike">
                  <a:solidFill>
                    <a:srgbClr val="39207C"/>
                  </a:solidFill>
                  <a:latin typeface="Open Sans"/>
                  <a:ea typeface="Open Sans"/>
                  <a:cs typeface="Open Sans"/>
                  <a:sym typeface="Open Sans"/>
                </a:rPr>
                <a:t>Host Dialogues</a:t>
              </a:r>
              <a:endParaRPr b="0" i="0" sz="2800" u="none" cap="none" strike="noStrike">
                <a:solidFill>
                  <a:srgbClr val="444444"/>
                </a:solidFill>
                <a:latin typeface="Open Sans"/>
                <a:ea typeface="Open Sans"/>
                <a:cs typeface="Open Sans"/>
                <a:sym typeface="Open Sans"/>
              </a:endParaRPr>
            </a:p>
          </p:txBody>
        </p:sp>
        <p:sp>
          <p:nvSpPr>
            <p:cNvPr id="293" name="Google Shape;293;p5"/>
            <p:cNvSpPr/>
            <p:nvPr/>
          </p:nvSpPr>
          <p:spPr>
            <a:xfrm>
              <a:off x="4380437" y="964658"/>
              <a:ext cx="2759797" cy="2759797"/>
            </a:xfrm>
            <a:prstGeom prst="roundRect">
              <a:avLst>
                <a:gd fmla="val 16667" name="adj"/>
              </a:avLst>
            </a:prstGeom>
            <a:solidFill>
              <a:srgbClr val="C5B4E3"/>
            </a:solidFill>
            <a:ln cap="flat" cmpd="sng" w="12700">
              <a:solidFill>
                <a:srgbClr val="C5B4E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5"/>
            <p:cNvSpPr txBox="1"/>
            <p:nvPr/>
          </p:nvSpPr>
          <p:spPr>
            <a:xfrm>
              <a:off x="4515159" y="1099380"/>
              <a:ext cx="2490353" cy="249035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444444"/>
                </a:buClr>
                <a:buSzPts val="3200"/>
                <a:buFont typeface="Open Sans"/>
                <a:buNone/>
              </a:pPr>
              <a:r>
                <a:rPr b="0" i="0" lang="en-US" sz="3200" u="none" cap="none" strike="noStrike">
                  <a:solidFill>
                    <a:srgbClr val="444444"/>
                  </a:solidFill>
                  <a:latin typeface="Open Sans"/>
                  <a:ea typeface="Open Sans"/>
                  <a:cs typeface="Open Sans"/>
                  <a:sym typeface="Open Sans"/>
                </a:rPr>
                <a:t> </a:t>
              </a:r>
              <a:r>
                <a:rPr b="1" i="0" lang="en-US" sz="3200" u="none" cap="none" strike="noStrike">
                  <a:solidFill>
                    <a:schemeClr val="lt1"/>
                  </a:solidFill>
                  <a:latin typeface="Open Sans"/>
                  <a:ea typeface="Open Sans"/>
                  <a:cs typeface="Open Sans"/>
                  <a:sym typeface="Open Sans"/>
                </a:rPr>
                <a:t>2 </a:t>
              </a:r>
              <a:r>
                <a:rPr b="1" i="0" lang="en-US" sz="3200" u="none" cap="none" strike="noStrike">
                  <a:solidFill>
                    <a:srgbClr val="39207C"/>
                  </a:solidFill>
                  <a:latin typeface="Open Sans"/>
                  <a:ea typeface="Open Sans"/>
                  <a:cs typeface="Open Sans"/>
                  <a:sym typeface="Open Sans"/>
                </a:rPr>
                <a:t>             </a:t>
              </a:r>
              <a:r>
                <a:rPr b="1" i="0" lang="en-US" sz="2800" u="none" cap="none" strike="noStrike">
                  <a:solidFill>
                    <a:srgbClr val="39207C"/>
                  </a:solidFill>
                  <a:latin typeface="Open Sans"/>
                  <a:ea typeface="Open Sans"/>
                  <a:cs typeface="Open Sans"/>
                  <a:sym typeface="Open Sans"/>
                </a:rPr>
                <a:t>Write </a:t>
              </a:r>
              <a:endParaRPr b="1" i="0" sz="28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rgbClr val="444444"/>
                </a:buClr>
                <a:buSzPts val="3200"/>
                <a:buFont typeface="Open Sans"/>
                <a:buNone/>
              </a:pPr>
              <a:r>
                <a:rPr b="1" i="0" lang="en-US" sz="2800" u="none" cap="none" strike="noStrike">
                  <a:solidFill>
                    <a:srgbClr val="39207C"/>
                  </a:solidFill>
                  <a:latin typeface="Open Sans"/>
                  <a:ea typeface="Open Sans"/>
                  <a:cs typeface="Open Sans"/>
                  <a:sym typeface="Open Sans"/>
                </a:rPr>
                <a:t>+ </a:t>
              </a:r>
              <a:endParaRPr b="1" i="0" sz="28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rgbClr val="444444"/>
                </a:buClr>
                <a:buSzPts val="3200"/>
                <a:buFont typeface="Open Sans"/>
                <a:buNone/>
              </a:pPr>
              <a:r>
                <a:rPr b="1" i="0" lang="en-US" sz="2800" u="none" cap="none" strike="noStrike">
                  <a:solidFill>
                    <a:srgbClr val="39207C"/>
                  </a:solidFill>
                  <a:latin typeface="Open Sans"/>
                  <a:ea typeface="Open Sans"/>
                  <a:cs typeface="Open Sans"/>
                  <a:sym typeface="Open Sans"/>
                </a:rPr>
                <a:t>Share Themes</a:t>
              </a:r>
              <a:endParaRPr b="0" i="0" sz="2800" u="none" cap="none" strike="noStrike">
                <a:solidFill>
                  <a:srgbClr val="444444"/>
                </a:solidFill>
                <a:latin typeface="Open Sans"/>
                <a:ea typeface="Open Sans"/>
                <a:cs typeface="Open Sans"/>
                <a:sym typeface="Open Sans"/>
              </a:endParaRPr>
            </a:p>
          </p:txBody>
        </p:sp>
        <p:sp>
          <p:nvSpPr>
            <p:cNvPr id="295" name="Google Shape;295;p5"/>
            <p:cNvSpPr/>
            <p:nvPr/>
          </p:nvSpPr>
          <p:spPr>
            <a:xfrm>
              <a:off x="1503920" y="3863668"/>
              <a:ext cx="2759797" cy="2759797"/>
            </a:xfrm>
            <a:prstGeom prst="roundRect">
              <a:avLst>
                <a:gd fmla="val 16667" name="adj"/>
              </a:avLst>
            </a:prstGeom>
            <a:solidFill>
              <a:srgbClr val="C5B4E3"/>
            </a:solidFill>
            <a:ln cap="flat" cmpd="sng" w="12700">
              <a:solidFill>
                <a:srgbClr val="C5B4E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
            <p:cNvSpPr txBox="1"/>
            <p:nvPr/>
          </p:nvSpPr>
          <p:spPr>
            <a:xfrm>
              <a:off x="1638642" y="3998390"/>
              <a:ext cx="2490353" cy="2490353"/>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444444"/>
                </a:buClr>
                <a:buSzPts val="3100"/>
                <a:buFont typeface="Open Sans"/>
                <a:buNone/>
              </a:pPr>
              <a:r>
                <a:rPr b="0" i="0" lang="en-US" sz="3100" u="none" cap="none" strike="noStrike">
                  <a:solidFill>
                    <a:srgbClr val="444444"/>
                  </a:solidFill>
                  <a:latin typeface="Open Sans"/>
                  <a:ea typeface="Open Sans"/>
                  <a:cs typeface="Open Sans"/>
                  <a:sym typeface="Open Sans"/>
                </a:rPr>
                <a:t> </a:t>
              </a:r>
              <a:r>
                <a:rPr b="1" i="0" lang="en-US" sz="3100" u="none" cap="none" strike="noStrike">
                  <a:solidFill>
                    <a:schemeClr val="lt1"/>
                  </a:solidFill>
                  <a:latin typeface="Open Sans"/>
                  <a:ea typeface="Open Sans"/>
                  <a:cs typeface="Open Sans"/>
                  <a:sym typeface="Open Sans"/>
                </a:rPr>
                <a:t>3 </a:t>
              </a:r>
              <a:r>
                <a:rPr b="1" i="0" lang="en-US" sz="3100" u="none" cap="none" strike="noStrike">
                  <a:solidFill>
                    <a:srgbClr val="39207C"/>
                  </a:solidFill>
                  <a:latin typeface="Open Sans"/>
                  <a:ea typeface="Open Sans"/>
                  <a:cs typeface="Open Sans"/>
                  <a:sym typeface="Open Sans"/>
                </a:rPr>
                <a:t>  </a:t>
              </a:r>
              <a:endParaRPr b="1" i="0" sz="31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rgbClr val="444444"/>
                </a:buClr>
                <a:buSzPts val="3100"/>
                <a:buFont typeface="Open Sans"/>
                <a:buNone/>
              </a:pPr>
              <a:r>
                <a:rPr b="1" i="0" lang="en-US" sz="2800" u="none" cap="none" strike="noStrike">
                  <a:solidFill>
                    <a:srgbClr val="39207C"/>
                  </a:solidFill>
                  <a:latin typeface="Open Sans"/>
                  <a:ea typeface="Open Sans"/>
                  <a:cs typeface="Open Sans"/>
                  <a:sym typeface="Open Sans"/>
                </a:rPr>
                <a:t>Expand Discussion Online</a:t>
              </a:r>
              <a:endParaRPr b="0" i="0" sz="2800" u="none" cap="none" strike="noStrike">
                <a:solidFill>
                  <a:srgbClr val="444444"/>
                </a:solidFill>
                <a:latin typeface="Open Sans"/>
                <a:ea typeface="Open Sans"/>
                <a:cs typeface="Open Sans"/>
                <a:sym typeface="Open Sans"/>
              </a:endParaRPr>
            </a:p>
          </p:txBody>
        </p:sp>
        <p:sp>
          <p:nvSpPr>
            <p:cNvPr id="297" name="Google Shape;297;p5"/>
            <p:cNvSpPr/>
            <p:nvPr/>
          </p:nvSpPr>
          <p:spPr>
            <a:xfrm>
              <a:off x="4395064" y="3849041"/>
              <a:ext cx="2759797" cy="2759797"/>
            </a:xfrm>
            <a:prstGeom prst="roundRect">
              <a:avLst>
                <a:gd fmla="val 16667" name="adj"/>
              </a:avLst>
            </a:prstGeom>
            <a:solidFill>
              <a:srgbClr val="C5B4E3"/>
            </a:solidFill>
            <a:ln cap="flat" cmpd="sng" w="12700">
              <a:solidFill>
                <a:srgbClr val="C5B4E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
            <p:cNvSpPr txBox="1"/>
            <p:nvPr/>
          </p:nvSpPr>
          <p:spPr>
            <a:xfrm>
              <a:off x="4529786" y="3983763"/>
              <a:ext cx="2490353" cy="249035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Open Sans"/>
                <a:buNone/>
              </a:pPr>
              <a:r>
                <a:rPr b="1" i="0" lang="en-US" sz="3200" u="none" cap="none" strike="noStrike">
                  <a:solidFill>
                    <a:schemeClr val="lt1"/>
                  </a:solidFill>
                  <a:latin typeface="Open Sans"/>
                  <a:ea typeface="Open Sans"/>
                  <a:cs typeface="Open Sans"/>
                  <a:sym typeface="Open Sans"/>
                </a:rPr>
                <a:t>4       </a:t>
              </a:r>
              <a:r>
                <a:rPr b="1" i="0" lang="en-US" sz="2800" u="none" cap="none" strike="noStrike">
                  <a:solidFill>
                    <a:srgbClr val="39207C"/>
                  </a:solidFill>
                  <a:latin typeface="Open Sans"/>
                  <a:ea typeface="Open Sans"/>
                  <a:cs typeface="Open Sans"/>
                  <a:sym typeface="Open Sans"/>
                </a:rPr>
                <a:t>Produce Report </a:t>
              </a:r>
              <a:endParaRPr b="1" i="0" sz="28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chemeClr val="lt1"/>
                </a:buClr>
                <a:buSzPts val="3200"/>
                <a:buFont typeface="Open Sans"/>
                <a:buNone/>
              </a:pPr>
              <a:r>
                <a:rPr b="1" i="0" lang="en-US" sz="2800" u="none" cap="none" strike="noStrike">
                  <a:solidFill>
                    <a:srgbClr val="39207C"/>
                  </a:solidFill>
                  <a:latin typeface="Open Sans"/>
                  <a:ea typeface="Open Sans"/>
                  <a:cs typeface="Open Sans"/>
                  <a:sym typeface="Open Sans"/>
                </a:rPr>
                <a:t>+ </a:t>
              </a:r>
              <a:endParaRPr b="1" i="0" sz="2800" u="none" cap="none" strike="noStrike">
                <a:solidFill>
                  <a:srgbClr val="39207C"/>
                </a:solidFill>
                <a:latin typeface="Open Sans"/>
                <a:ea typeface="Open Sans"/>
                <a:cs typeface="Open Sans"/>
                <a:sym typeface="Open Sans"/>
              </a:endParaRPr>
            </a:p>
            <a:p>
              <a:pPr indent="0" lvl="0" marL="0" marR="0" rtl="0" algn="ctr">
                <a:lnSpc>
                  <a:spcPct val="90000"/>
                </a:lnSpc>
                <a:spcBef>
                  <a:spcPts val="0"/>
                </a:spcBef>
                <a:spcAft>
                  <a:spcPts val="0"/>
                </a:spcAft>
                <a:buClr>
                  <a:schemeClr val="lt1"/>
                </a:buClr>
                <a:buSzPts val="3200"/>
                <a:buFont typeface="Open Sans"/>
                <a:buNone/>
              </a:pPr>
              <a:r>
                <a:rPr b="1" i="0" lang="en-US" sz="2800" u="none" cap="none" strike="noStrike">
                  <a:solidFill>
                    <a:srgbClr val="39207C"/>
                  </a:solidFill>
                  <a:latin typeface="Open Sans"/>
                  <a:ea typeface="Open Sans"/>
                  <a:cs typeface="Open Sans"/>
                  <a:sym typeface="Open Sans"/>
                </a:rPr>
                <a:t>Tools </a:t>
              </a:r>
              <a:endParaRPr b="1" i="0" sz="3200" u="none" cap="none" strike="noStrike">
                <a:solidFill>
                  <a:srgbClr val="39207C"/>
                </a:solidFill>
                <a:latin typeface="Open Sans"/>
                <a:ea typeface="Open Sans"/>
                <a:cs typeface="Open Sans"/>
                <a:sym typeface="Open Sans"/>
              </a:endParaRPr>
            </a:p>
          </p:txBody>
        </p:sp>
      </p:grpSp>
      <p:pic>
        <p:nvPicPr>
          <p:cNvPr descr="A picture containing drawing&#10;&#10;Description automatically generated" id="299" name="Google Shape;299;p5"/>
          <p:cNvPicPr preferRelativeResize="0"/>
          <p:nvPr/>
        </p:nvPicPr>
        <p:blipFill rotWithShape="1">
          <a:blip r:embed="rId3">
            <a:alphaModFix/>
          </a:blip>
          <a:srcRect b="0" l="0" r="0" t="0"/>
          <a:stretch/>
        </p:blipFill>
        <p:spPr>
          <a:xfrm>
            <a:off x="0" y="0"/>
            <a:ext cx="1557338" cy="15573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6"/>
          <p:cNvSpPr txBox="1"/>
          <p:nvPr/>
        </p:nvSpPr>
        <p:spPr>
          <a:xfrm>
            <a:off x="3109789" y="-81703"/>
            <a:ext cx="8989200" cy="63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Dialogue Questions</a:t>
            </a:r>
            <a:endParaRPr b="0" i="0" sz="1400" u="none" cap="none" strike="noStrike">
              <a:solidFill>
                <a:srgbClr val="000000"/>
              </a:solidFill>
              <a:latin typeface="Arial"/>
              <a:ea typeface="Arial"/>
              <a:cs typeface="Arial"/>
              <a:sym typeface="Arial"/>
            </a:endParaRPr>
          </a:p>
        </p:txBody>
      </p:sp>
      <p:sp>
        <p:nvSpPr>
          <p:cNvPr id="306" name="Google Shape;306;p6"/>
          <p:cNvSpPr/>
          <p:nvPr/>
        </p:nvSpPr>
        <p:spPr>
          <a:xfrm rot="5400000">
            <a:off x="6191798" y="-2873883"/>
            <a:ext cx="932495" cy="8495059"/>
          </a:xfrm>
          <a:prstGeom prst="round2SameRect">
            <a:avLst>
              <a:gd fmla="val 16667" name="adj1"/>
              <a:gd fmla="val 0" name="adj2"/>
            </a:avLst>
          </a:prstGeom>
          <a:solidFill>
            <a:srgbClr val="D0D0CE"/>
          </a:solidFill>
          <a:ln cap="flat" cmpd="sng" w="12700">
            <a:solidFill>
              <a:srgbClr val="CFDEE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6"/>
          <p:cNvSpPr txBox="1"/>
          <p:nvPr/>
        </p:nvSpPr>
        <p:spPr>
          <a:xfrm>
            <a:off x="2383425" y="959525"/>
            <a:ext cx="8440606" cy="787660"/>
          </a:xfrm>
          <a:prstGeom prst="rect">
            <a:avLst/>
          </a:prstGeom>
          <a:noFill/>
          <a:ln>
            <a:noFill/>
          </a:ln>
        </p:spPr>
        <p:txBody>
          <a:bodyPr anchorCtr="0" anchor="ctr" bIns="81900" lIns="163825" spcFirstLastPara="1" rIns="163825" wrap="square" tIns="81900">
            <a:noAutofit/>
          </a:bodyPr>
          <a:lstStyle/>
          <a:p>
            <a:pPr indent="-171450" lvl="1" marL="171450" marR="0" rtl="0" algn="l">
              <a:lnSpc>
                <a:spcPct val="90000"/>
              </a:lnSpc>
              <a:spcBef>
                <a:spcPts val="0"/>
              </a:spcBef>
              <a:spcAft>
                <a:spcPts val="0"/>
              </a:spcAft>
              <a:buClr>
                <a:schemeClr val="dk1"/>
              </a:buClr>
              <a:buSzPts val="1600"/>
              <a:buFont typeface="Open Sans"/>
              <a:buNone/>
            </a:pPr>
            <a:r>
              <a:rPr b="0" i="0" lang="en-US" sz="1600" u="none" cap="none" strike="noStrike">
                <a:solidFill>
                  <a:schemeClr val="dk1"/>
                </a:solidFill>
                <a:latin typeface="Open Sans"/>
                <a:ea typeface="Open Sans"/>
                <a:cs typeface="Open Sans"/>
                <a:sym typeface="Open Sans"/>
              </a:rPr>
              <a:t>  </a:t>
            </a:r>
            <a:r>
              <a:rPr b="0" i="0" lang="en-US" sz="2000" u="none" cap="none" strike="noStrike">
                <a:solidFill>
                  <a:schemeClr val="dk1"/>
                </a:solidFill>
                <a:latin typeface="Open Sans"/>
                <a:ea typeface="Open Sans"/>
                <a:cs typeface="Open Sans"/>
                <a:sym typeface="Open Sans"/>
              </a:rPr>
              <a:t>When you think about your children or the children in your care or community, what is a hope, dream, or goal that you have for them?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662025" y="916250"/>
            <a:ext cx="1812900" cy="949500"/>
          </a:xfrm>
          <a:prstGeom prst="roundRect">
            <a:avLst>
              <a:gd fmla="val 16667" name="adj"/>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
          <p:cNvSpPr txBox="1"/>
          <p:nvPr/>
        </p:nvSpPr>
        <p:spPr>
          <a:xfrm>
            <a:off x="718350" y="892501"/>
            <a:ext cx="1708500" cy="864600"/>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Clr>
                <a:schemeClr val="lt1"/>
              </a:buClr>
              <a:buSzPts val="5100"/>
              <a:buFont typeface="Calibri"/>
              <a:buNone/>
            </a:pPr>
            <a:r>
              <a:rPr b="0" i="0" lang="en-US" sz="51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rot="5400000">
            <a:off x="6225775" y="-1816999"/>
            <a:ext cx="864600" cy="8503200"/>
          </a:xfrm>
          <a:prstGeom prst="round2SameRect">
            <a:avLst>
              <a:gd fmla="val 16667" name="adj1"/>
              <a:gd fmla="val 0" name="adj2"/>
            </a:avLst>
          </a:prstGeom>
          <a:solidFill>
            <a:srgbClr val="D0D0CE"/>
          </a:solidFill>
          <a:ln cap="flat" cmpd="sng" w="12700">
            <a:solidFill>
              <a:srgbClr val="CFDEE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6"/>
          <p:cNvSpPr txBox="1"/>
          <p:nvPr/>
        </p:nvSpPr>
        <p:spPr>
          <a:xfrm>
            <a:off x="2430450" y="2007600"/>
            <a:ext cx="8455169" cy="787660"/>
          </a:xfrm>
          <a:prstGeom prst="rect">
            <a:avLst/>
          </a:prstGeom>
          <a:noFill/>
          <a:ln>
            <a:noFill/>
          </a:ln>
        </p:spPr>
        <p:txBody>
          <a:bodyPr anchorCtr="0" anchor="ctr" bIns="81900" lIns="163825" spcFirstLastPara="1" rIns="163825" wrap="square" tIns="81900">
            <a:noAutofit/>
          </a:bodyPr>
          <a:lstStyle/>
          <a:p>
            <a:pPr indent="-171450" lvl="1" marL="171450" marR="0" rtl="0" algn="l">
              <a:lnSpc>
                <a:spcPct val="90000"/>
              </a:lnSpc>
              <a:spcBef>
                <a:spcPts val="0"/>
              </a:spcBef>
              <a:spcAft>
                <a:spcPts val="0"/>
              </a:spcAft>
              <a:buClr>
                <a:srgbClr val="444444"/>
              </a:buClr>
              <a:buSzPts val="1600"/>
              <a:buFont typeface="Open Sans"/>
              <a:buNone/>
            </a:pPr>
            <a:r>
              <a:rPr b="0" i="0" lang="en-US" sz="1600" u="none" cap="none" strike="noStrike">
                <a:solidFill>
                  <a:srgbClr val="444444"/>
                </a:solidFill>
                <a:latin typeface="Open Sans"/>
                <a:ea typeface="Open Sans"/>
                <a:cs typeface="Open Sans"/>
                <a:sym typeface="Open Sans"/>
              </a:rPr>
              <a:t>  </a:t>
            </a:r>
            <a:r>
              <a:rPr b="0" i="0" lang="en-US" sz="2000" u="none" cap="none" strike="noStrike">
                <a:solidFill>
                  <a:schemeClr val="dk1"/>
                </a:solidFill>
                <a:latin typeface="Open Sans"/>
                <a:ea typeface="Open Sans"/>
                <a:cs typeface="Open Sans"/>
                <a:sym typeface="Open Sans"/>
              </a:rPr>
              <a:t>What are your biggest worries or concerns for your family or the children in your care/community? What keeps you up at night? </a:t>
            </a:r>
            <a:endParaRPr b="0" i="0" sz="1400" u="none" cap="none" strike="noStrike">
              <a:solidFill>
                <a:srgbClr val="000000"/>
              </a:solidFill>
              <a:latin typeface="Arial"/>
              <a:ea typeface="Arial"/>
              <a:cs typeface="Arial"/>
              <a:sym typeface="Arial"/>
            </a:endParaRPr>
          </a:p>
        </p:txBody>
      </p:sp>
      <p:sp>
        <p:nvSpPr>
          <p:cNvPr id="312" name="Google Shape;312;p6"/>
          <p:cNvSpPr/>
          <p:nvPr/>
        </p:nvSpPr>
        <p:spPr>
          <a:xfrm>
            <a:off x="672225" y="1944075"/>
            <a:ext cx="1814694" cy="932495"/>
          </a:xfrm>
          <a:prstGeom prst="roundRect">
            <a:avLst>
              <a:gd fmla="val 16667" name="adj"/>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
          <p:cNvSpPr txBox="1"/>
          <p:nvPr/>
        </p:nvSpPr>
        <p:spPr>
          <a:xfrm>
            <a:off x="728575" y="1934999"/>
            <a:ext cx="1710536" cy="864544"/>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Clr>
                <a:schemeClr val="lt1"/>
              </a:buClr>
              <a:buSzPts val="5100"/>
              <a:buFont typeface="Calibri"/>
              <a:buNone/>
            </a:pPr>
            <a:r>
              <a:rPr b="0" i="0" lang="en-US" sz="51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rot="5400000">
            <a:off x="5877175" y="-445850"/>
            <a:ext cx="1561800" cy="8503200"/>
          </a:xfrm>
          <a:prstGeom prst="round2SameRect">
            <a:avLst>
              <a:gd fmla="val 16667" name="adj1"/>
              <a:gd fmla="val 0" name="adj2"/>
            </a:avLst>
          </a:prstGeom>
          <a:solidFill>
            <a:srgbClr val="D0D0CE"/>
          </a:solidFill>
          <a:ln cap="flat" cmpd="sng" w="12700">
            <a:solidFill>
              <a:srgbClr val="CFDEE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
          <p:cNvSpPr txBox="1"/>
          <p:nvPr/>
        </p:nvSpPr>
        <p:spPr>
          <a:xfrm>
            <a:off x="2378525" y="3525350"/>
            <a:ext cx="8503200" cy="932700"/>
          </a:xfrm>
          <a:prstGeom prst="rect">
            <a:avLst/>
          </a:prstGeom>
          <a:noFill/>
          <a:ln>
            <a:noFill/>
          </a:ln>
        </p:spPr>
        <p:txBody>
          <a:bodyPr anchorCtr="0" anchor="ctr" bIns="81900" lIns="163825" spcFirstLastPara="1" rIns="163825" wrap="square" tIns="81900">
            <a:noAutofit/>
          </a:bodyPr>
          <a:lstStyle/>
          <a:p>
            <a:pPr indent="-171450" lvl="1" marL="171450" marR="0" rtl="0" algn="l">
              <a:lnSpc>
                <a:spcPct val="90000"/>
              </a:lnSpc>
              <a:spcBef>
                <a:spcPts val="0"/>
              </a:spcBef>
              <a:spcAft>
                <a:spcPts val="0"/>
              </a:spcAft>
              <a:buClr>
                <a:schemeClr val="dk1"/>
              </a:buClr>
              <a:buSzPts val="1600"/>
              <a:buFont typeface="Open Sans"/>
              <a:buNone/>
            </a:pPr>
            <a:r>
              <a:rPr b="0" i="0" lang="en-US" sz="1600" u="none" cap="none" strike="noStrike">
                <a:solidFill>
                  <a:schemeClr val="dk1"/>
                </a:solidFill>
                <a:latin typeface="Open Sans"/>
                <a:ea typeface="Open Sans"/>
                <a:cs typeface="Open Sans"/>
                <a:sym typeface="Open Sans"/>
              </a:rPr>
              <a:t>  </a:t>
            </a:r>
            <a:r>
              <a:rPr b="0" i="0" lang="en-US" sz="2000" u="none" cap="none" strike="noStrike">
                <a:solidFill>
                  <a:schemeClr val="dk1"/>
                </a:solidFill>
                <a:latin typeface="Open Sans"/>
                <a:ea typeface="Open Sans"/>
                <a:cs typeface="Open Sans"/>
                <a:sym typeface="Open Sans"/>
              </a:rPr>
              <a:t>COVID-19 has clearly highlighted systems challenges in every state and community. How did supports for young children and families respond or fare in your state or community? Who has been disproportionately impacted by these challenges in your state or community?</a:t>
            </a:r>
            <a:endParaRPr b="0" i="0" sz="2000" u="none" cap="none" strike="noStrike">
              <a:solidFill>
                <a:schemeClr val="dk1"/>
              </a:solidFill>
              <a:latin typeface="Open Sans"/>
              <a:ea typeface="Open Sans"/>
              <a:cs typeface="Open Sans"/>
              <a:sym typeface="Open Sans"/>
            </a:endParaRPr>
          </a:p>
          <a:p>
            <a:pPr indent="-171450" lvl="1" marL="171450" marR="0" rtl="0" algn="l">
              <a:lnSpc>
                <a:spcPct val="90000"/>
              </a:lnSpc>
              <a:spcBef>
                <a:spcPts val="0"/>
              </a:spcBef>
              <a:spcAft>
                <a:spcPts val="0"/>
              </a:spcAft>
              <a:buClr>
                <a:schemeClr val="dk1"/>
              </a:buClr>
              <a:buSzPts val="1600"/>
              <a:buFont typeface="Open Sans"/>
              <a:buNone/>
            </a:pPr>
            <a:r>
              <a:t/>
            </a:r>
            <a:endParaRPr b="0" i="0" sz="2000" u="none" cap="none" strike="noStrike">
              <a:solidFill>
                <a:schemeClr val="dk1"/>
              </a:solidFill>
              <a:latin typeface="Open Sans"/>
              <a:ea typeface="Open Sans"/>
              <a:cs typeface="Open Sans"/>
              <a:sym typeface="Open Sans"/>
            </a:endParaRPr>
          </a:p>
        </p:txBody>
      </p:sp>
      <p:sp>
        <p:nvSpPr>
          <p:cNvPr id="316" name="Google Shape;316;p6"/>
          <p:cNvSpPr/>
          <p:nvPr/>
        </p:nvSpPr>
        <p:spPr>
          <a:xfrm>
            <a:off x="672200" y="2981050"/>
            <a:ext cx="1814700" cy="1561800"/>
          </a:xfrm>
          <a:prstGeom prst="roundRect">
            <a:avLst>
              <a:gd fmla="val 16667" name="adj"/>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6"/>
          <p:cNvSpPr txBox="1"/>
          <p:nvPr/>
        </p:nvSpPr>
        <p:spPr>
          <a:xfrm>
            <a:off x="717400" y="3177250"/>
            <a:ext cx="1710600" cy="1206300"/>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Clr>
                <a:schemeClr val="lt1"/>
              </a:buClr>
              <a:buSzPts val="5100"/>
              <a:buFont typeface="Calibri"/>
              <a:buNone/>
            </a:pPr>
            <a:r>
              <a:rPr b="0" i="0" lang="en-US" sz="51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rot="5400000">
            <a:off x="6243900" y="865201"/>
            <a:ext cx="828300" cy="8503200"/>
          </a:xfrm>
          <a:prstGeom prst="round2SameRect">
            <a:avLst>
              <a:gd fmla="val 16667" name="adj1"/>
              <a:gd fmla="val 0" name="adj2"/>
            </a:avLst>
          </a:prstGeom>
          <a:solidFill>
            <a:srgbClr val="D0D0CE"/>
          </a:solidFill>
          <a:ln cap="flat" cmpd="sng" w="12700">
            <a:solidFill>
              <a:srgbClr val="CFDEE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
          <p:cNvSpPr txBox="1"/>
          <p:nvPr/>
        </p:nvSpPr>
        <p:spPr>
          <a:xfrm>
            <a:off x="2404275" y="4658776"/>
            <a:ext cx="8457300" cy="932700"/>
          </a:xfrm>
          <a:prstGeom prst="rect">
            <a:avLst/>
          </a:prstGeom>
          <a:noFill/>
          <a:ln>
            <a:noFill/>
          </a:ln>
        </p:spPr>
        <p:txBody>
          <a:bodyPr anchorCtr="0" anchor="ctr" bIns="38100" lIns="76200" spcFirstLastPara="1" rIns="76200" wrap="square" tIns="38100">
            <a:noAutofit/>
          </a:bodyPr>
          <a:lstStyle/>
          <a:p>
            <a:pPr indent="-228600" lvl="1" marL="228600" marR="0" rtl="0" algn="l">
              <a:lnSpc>
                <a:spcPct val="90000"/>
              </a:lnSpc>
              <a:spcBef>
                <a:spcPts val="0"/>
              </a:spcBef>
              <a:spcAft>
                <a:spcPts val="0"/>
              </a:spcAft>
              <a:buClr>
                <a:schemeClr val="dk1"/>
              </a:buClr>
              <a:buSzPts val="2000"/>
              <a:buFont typeface="Open Sans"/>
              <a:buNone/>
            </a:pPr>
            <a:r>
              <a:rPr b="0" i="0" lang="en-US" sz="2000" u="none" cap="none" strike="noStrike">
                <a:solidFill>
                  <a:schemeClr val="dk1"/>
                </a:solidFill>
                <a:latin typeface="Open Sans"/>
                <a:ea typeface="Open Sans"/>
                <a:cs typeface="Open Sans"/>
                <a:sym typeface="Open Sans"/>
              </a:rPr>
              <a:t>   With respect to the challenges, concerns, and inequities, what has or would help to alleviate these issues or make things better?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667925" y="4659075"/>
            <a:ext cx="1814700" cy="902400"/>
          </a:xfrm>
          <a:prstGeom prst="roundRect">
            <a:avLst>
              <a:gd fmla="val 16667" name="adj"/>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
          <p:cNvSpPr txBox="1"/>
          <p:nvPr/>
        </p:nvSpPr>
        <p:spPr>
          <a:xfrm>
            <a:off x="719975" y="4692625"/>
            <a:ext cx="1710600" cy="787800"/>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Clr>
                <a:schemeClr val="lt1"/>
              </a:buClr>
              <a:buSzPts val="5100"/>
              <a:buFont typeface="Calibri"/>
              <a:buNone/>
            </a:pPr>
            <a:r>
              <a:rPr b="0" i="0" lang="en-US" sz="51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6"/>
          <p:cNvSpPr/>
          <p:nvPr/>
        </p:nvSpPr>
        <p:spPr>
          <a:xfrm rot="5400000">
            <a:off x="6206850" y="1897776"/>
            <a:ext cx="902400" cy="8503200"/>
          </a:xfrm>
          <a:prstGeom prst="round2SameRect">
            <a:avLst>
              <a:gd fmla="val 16667" name="adj1"/>
              <a:gd fmla="val 0" name="adj2"/>
            </a:avLst>
          </a:prstGeom>
          <a:solidFill>
            <a:srgbClr val="D0D0CE"/>
          </a:solidFill>
          <a:ln cap="flat" cmpd="sng" w="12700">
            <a:solidFill>
              <a:srgbClr val="CFDEE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
          <p:cNvSpPr txBox="1"/>
          <p:nvPr/>
        </p:nvSpPr>
        <p:spPr>
          <a:xfrm>
            <a:off x="2406350" y="5761824"/>
            <a:ext cx="8452636" cy="787660"/>
          </a:xfrm>
          <a:prstGeom prst="rect">
            <a:avLst/>
          </a:prstGeom>
          <a:noFill/>
          <a:ln>
            <a:noFill/>
          </a:ln>
        </p:spPr>
        <p:txBody>
          <a:bodyPr anchorCtr="0" anchor="ctr" bIns="38100" lIns="76200" spcFirstLastPara="1" rIns="76200" wrap="square" tIns="38100">
            <a:noAutofit/>
          </a:bodyPr>
          <a:lstStyle/>
          <a:p>
            <a:pPr indent="-228600" lvl="1" marL="228600" marR="0" rtl="0" algn="l">
              <a:lnSpc>
                <a:spcPct val="90000"/>
              </a:lnSpc>
              <a:spcBef>
                <a:spcPts val="0"/>
              </a:spcBef>
              <a:spcAft>
                <a:spcPts val="0"/>
              </a:spcAft>
              <a:buClr>
                <a:schemeClr val="dk1"/>
              </a:buClr>
              <a:buSzPts val="2000"/>
              <a:buFont typeface="Open Sans"/>
              <a:buNone/>
            </a:pPr>
            <a:r>
              <a:rPr b="0" i="0" lang="en-US" sz="2000" u="none" cap="none" strike="noStrike">
                <a:solidFill>
                  <a:schemeClr val="dk1"/>
                </a:solidFill>
                <a:latin typeface="Open Sans"/>
                <a:ea typeface="Open Sans"/>
                <a:cs typeface="Open Sans"/>
                <a:sym typeface="Open Sans"/>
              </a:rPr>
              <a:t>   What questions should we all be asking as we think about how to make sure ALL young children and families thrive?</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695850" y="5643800"/>
            <a:ext cx="1812794" cy="969821"/>
          </a:xfrm>
          <a:prstGeom prst="roundRect">
            <a:avLst>
              <a:gd fmla="val 16667" name="adj"/>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txBox="1"/>
          <p:nvPr/>
        </p:nvSpPr>
        <p:spPr>
          <a:xfrm>
            <a:off x="719988" y="5702950"/>
            <a:ext cx="1814694" cy="902508"/>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Clr>
                <a:schemeClr val="lt1"/>
              </a:buClr>
              <a:buSzPts val="5100"/>
              <a:buFont typeface="Calibri"/>
              <a:buNone/>
            </a:pPr>
            <a:r>
              <a:rPr b="0" i="0" lang="en-US" sz="51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26" name="Google Shape;326;p6"/>
          <p:cNvPicPr preferRelativeResize="0"/>
          <p:nvPr/>
        </p:nvPicPr>
        <p:blipFill rotWithShape="1">
          <a:blip r:embed="rId3">
            <a:alphaModFix/>
          </a:blip>
          <a:srcRect b="0" l="0" r="0" t="0"/>
          <a:stretch/>
        </p:blipFill>
        <p:spPr>
          <a:xfrm>
            <a:off x="11051969" y="5593543"/>
            <a:ext cx="1046876" cy="1046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7"/>
          <p:cNvSpPr txBox="1"/>
          <p:nvPr/>
        </p:nvSpPr>
        <p:spPr>
          <a:xfrm>
            <a:off x="1831342" y="219049"/>
            <a:ext cx="9048063"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Dialogue</a:t>
            </a:r>
            <a:endParaRPr b="0" i="0" sz="1400" u="none" cap="none" strike="noStrike">
              <a:solidFill>
                <a:srgbClr val="000000"/>
              </a:solidFill>
              <a:latin typeface="Arial"/>
              <a:ea typeface="Arial"/>
              <a:cs typeface="Arial"/>
              <a:sym typeface="Arial"/>
            </a:endParaRPr>
          </a:p>
        </p:txBody>
      </p:sp>
      <p:grpSp>
        <p:nvGrpSpPr>
          <p:cNvPr id="333" name="Google Shape;333;p7"/>
          <p:cNvGrpSpPr/>
          <p:nvPr/>
        </p:nvGrpSpPr>
        <p:grpSpPr>
          <a:xfrm>
            <a:off x="1235122" y="2284611"/>
            <a:ext cx="9351915" cy="2966046"/>
            <a:chOff x="563322" y="1766"/>
            <a:chExt cx="9351915" cy="2966046"/>
          </a:xfrm>
        </p:grpSpPr>
        <p:sp>
          <p:nvSpPr>
            <p:cNvPr id="334" name="Google Shape;334;p7"/>
            <p:cNvSpPr/>
            <p:nvPr/>
          </p:nvSpPr>
          <p:spPr>
            <a:xfrm rot="10800000">
              <a:off x="1258456" y="1766"/>
              <a:ext cx="8656781" cy="2966046"/>
            </a:xfrm>
            <a:prstGeom prst="homePlate">
              <a:avLst>
                <a:gd fmla="val 50000" name="adj"/>
              </a:avLst>
            </a:prstGeom>
            <a:solidFill>
              <a:srgbClr val="C5B4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
            <p:cNvSpPr txBox="1"/>
            <p:nvPr/>
          </p:nvSpPr>
          <p:spPr>
            <a:xfrm>
              <a:off x="1999967" y="1766"/>
              <a:ext cx="7915270" cy="2966046"/>
            </a:xfrm>
            <a:prstGeom prst="rect">
              <a:avLst/>
            </a:prstGeom>
            <a:noFill/>
            <a:ln>
              <a:noFill/>
            </a:ln>
          </p:spPr>
          <p:txBody>
            <a:bodyPr anchorCtr="0" anchor="ctr" bIns="106675" lIns="603225" spcFirstLastPara="1" rIns="199125" wrap="square" tIns="106675">
              <a:noAutofit/>
            </a:bodyPr>
            <a:lstStyle/>
            <a:p>
              <a:pPr indent="0" lvl="0" marL="0" marR="0" rtl="0" algn="l">
                <a:lnSpc>
                  <a:spcPct val="90000"/>
                </a:lnSpc>
                <a:spcBef>
                  <a:spcPts val="0"/>
                </a:spcBef>
                <a:spcAft>
                  <a:spcPts val="0"/>
                </a:spcAft>
                <a:buClr>
                  <a:srgbClr val="444444"/>
                </a:buClr>
                <a:buSzPts val="2800"/>
                <a:buFont typeface="Open Sans"/>
                <a:buNone/>
              </a:pPr>
              <a:r>
                <a:rPr b="0" i="0" lang="en-US" sz="2800" u="none" cap="none" strike="noStrike">
                  <a:solidFill>
                    <a:srgbClr val="444444"/>
                  </a:solidFill>
                  <a:latin typeface="Open Sans"/>
                  <a:ea typeface="Open Sans"/>
                  <a:cs typeface="Open Sans"/>
                  <a:sym typeface="Open Sans"/>
                </a:rPr>
                <a:t>When you think about your children or the children in your care or community, what is a hope, dream, or goal that you have for them? </a:t>
              </a:r>
              <a:endParaRPr b="0" i="0" sz="1400" u="none" cap="none" strike="noStrike">
                <a:solidFill>
                  <a:srgbClr val="000000"/>
                </a:solidFill>
                <a:latin typeface="Arial"/>
                <a:ea typeface="Arial"/>
                <a:cs typeface="Arial"/>
                <a:sym typeface="Arial"/>
              </a:endParaRPr>
            </a:p>
          </p:txBody>
        </p:sp>
        <p:sp>
          <p:nvSpPr>
            <p:cNvPr id="336" name="Google Shape;336;p7"/>
            <p:cNvSpPr/>
            <p:nvPr/>
          </p:nvSpPr>
          <p:spPr>
            <a:xfrm>
              <a:off x="563322" y="746827"/>
              <a:ext cx="1658192" cy="1629642"/>
            </a:xfrm>
            <a:prstGeom prst="ellipse">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7" name="Google Shape;337;p7"/>
          <p:cNvSpPr txBox="1"/>
          <p:nvPr/>
        </p:nvSpPr>
        <p:spPr>
          <a:xfrm>
            <a:off x="1463740" y="3429000"/>
            <a:ext cx="114340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Open Sans"/>
                <a:ea typeface="Open Sans"/>
                <a:cs typeface="Open Sans"/>
                <a:sym typeface="Open Sans"/>
              </a:rPr>
              <a:t>Q1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8"/>
          <p:cNvSpPr txBox="1"/>
          <p:nvPr/>
        </p:nvSpPr>
        <p:spPr>
          <a:xfrm>
            <a:off x="1831342" y="219049"/>
            <a:ext cx="9048063" cy="639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9207C"/>
              </a:buClr>
              <a:buSzPts val="5400"/>
              <a:buFont typeface="Open Sans Light"/>
              <a:buNone/>
            </a:pPr>
            <a:r>
              <a:rPr b="0" i="0" lang="en-US" sz="5400" u="none" cap="none" strike="noStrike">
                <a:solidFill>
                  <a:srgbClr val="39207C"/>
                </a:solidFill>
                <a:latin typeface="Open Sans Light"/>
                <a:ea typeface="Open Sans Light"/>
                <a:cs typeface="Open Sans Light"/>
                <a:sym typeface="Open Sans Light"/>
              </a:rPr>
              <a:t>Dialogue</a:t>
            </a:r>
            <a:endParaRPr b="0" i="0" sz="1400" u="none" cap="none" strike="noStrike">
              <a:solidFill>
                <a:srgbClr val="000000"/>
              </a:solidFill>
              <a:latin typeface="Arial"/>
              <a:ea typeface="Arial"/>
              <a:cs typeface="Arial"/>
              <a:sym typeface="Arial"/>
            </a:endParaRPr>
          </a:p>
        </p:txBody>
      </p:sp>
      <p:grpSp>
        <p:nvGrpSpPr>
          <p:cNvPr id="344" name="Google Shape;344;p8"/>
          <p:cNvGrpSpPr/>
          <p:nvPr/>
        </p:nvGrpSpPr>
        <p:grpSpPr>
          <a:xfrm>
            <a:off x="1235122" y="2284611"/>
            <a:ext cx="9351915" cy="2966046"/>
            <a:chOff x="563322" y="1766"/>
            <a:chExt cx="9351915" cy="2966046"/>
          </a:xfrm>
        </p:grpSpPr>
        <p:sp>
          <p:nvSpPr>
            <p:cNvPr id="345" name="Google Shape;345;p8"/>
            <p:cNvSpPr/>
            <p:nvPr/>
          </p:nvSpPr>
          <p:spPr>
            <a:xfrm rot="10800000">
              <a:off x="1258456" y="1766"/>
              <a:ext cx="8656781" cy="2966046"/>
            </a:xfrm>
            <a:prstGeom prst="homePlate">
              <a:avLst>
                <a:gd fmla="val 50000" name="adj"/>
              </a:avLst>
            </a:prstGeom>
            <a:solidFill>
              <a:srgbClr val="C5B4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8"/>
            <p:cNvSpPr txBox="1"/>
            <p:nvPr/>
          </p:nvSpPr>
          <p:spPr>
            <a:xfrm>
              <a:off x="1999967" y="1766"/>
              <a:ext cx="7915270" cy="2966046"/>
            </a:xfrm>
            <a:prstGeom prst="rect">
              <a:avLst/>
            </a:prstGeom>
            <a:noFill/>
            <a:ln>
              <a:noFill/>
            </a:ln>
          </p:spPr>
          <p:txBody>
            <a:bodyPr anchorCtr="0" anchor="ctr" bIns="106675" lIns="603225" spcFirstLastPara="1" rIns="199125" wrap="square" tIns="106675">
              <a:noAutofit/>
            </a:bodyPr>
            <a:lstStyle/>
            <a:p>
              <a:pPr indent="0" lvl="0" marL="0" marR="0" rtl="0" algn="l">
                <a:lnSpc>
                  <a:spcPct val="90000"/>
                </a:lnSpc>
                <a:spcBef>
                  <a:spcPts val="0"/>
                </a:spcBef>
                <a:spcAft>
                  <a:spcPts val="0"/>
                </a:spcAft>
                <a:buClr>
                  <a:srgbClr val="444444"/>
                </a:buClr>
                <a:buSzPts val="2800"/>
                <a:buFont typeface="Open Sans"/>
                <a:buNone/>
              </a:pPr>
              <a:r>
                <a:rPr b="0" i="0" lang="en-US" sz="2800" u="none" cap="none" strike="noStrike">
                  <a:solidFill>
                    <a:srgbClr val="444444"/>
                  </a:solidFill>
                  <a:latin typeface="Open Sans"/>
                  <a:ea typeface="Open Sans"/>
                  <a:cs typeface="Open Sans"/>
                  <a:sym typeface="Open Sans"/>
                </a:rPr>
                <a:t>What are your biggest worries or concerns for your family or the children in your care/community? What keeps you up at night? </a:t>
              </a:r>
              <a:endParaRPr b="0" i="0" sz="1400" u="none" cap="none" strike="noStrike">
                <a:solidFill>
                  <a:srgbClr val="000000"/>
                </a:solidFill>
                <a:latin typeface="Arial"/>
                <a:ea typeface="Arial"/>
                <a:cs typeface="Arial"/>
                <a:sym typeface="Arial"/>
              </a:endParaRPr>
            </a:p>
          </p:txBody>
        </p:sp>
        <p:sp>
          <p:nvSpPr>
            <p:cNvPr id="347" name="Google Shape;347;p8"/>
            <p:cNvSpPr/>
            <p:nvPr/>
          </p:nvSpPr>
          <p:spPr>
            <a:xfrm>
              <a:off x="563322" y="746827"/>
              <a:ext cx="1658192" cy="1629642"/>
            </a:xfrm>
            <a:prstGeom prst="ellipse">
              <a:avLst/>
            </a:prstGeom>
            <a:solidFill>
              <a:srgbClr val="39207C"/>
            </a:solidFill>
            <a:ln cap="flat" cmpd="sng" w="12700">
              <a:solidFill>
                <a:srgbClr val="39207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8" name="Google Shape;348;p8"/>
          <p:cNvSpPr txBox="1"/>
          <p:nvPr/>
        </p:nvSpPr>
        <p:spPr>
          <a:xfrm>
            <a:off x="1463740" y="3429000"/>
            <a:ext cx="114340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Open Sans"/>
                <a:ea typeface="Open Sans"/>
                <a:cs typeface="Open Sans"/>
                <a:sym typeface="Open Sans"/>
              </a:rPr>
              <a:t>Q2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Custom 1">
      <a:dk1>
        <a:srgbClr val="75787B"/>
      </a:dk1>
      <a:lt1>
        <a:srgbClr val="FFFFFF"/>
      </a:lt1>
      <a:dk2>
        <a:srgbClr val="75787B"/>
      </a:dk2>
      <a:lt2>
        <a:srgbClr val="FFFFFF"/>
      </a:lt2>
      <a:accent1>
        <a:srgbClr val="39207C"/>
      </a:accent1>
      <a:accent2>
        <a:srgbClr val="666666"/>
      </a:accent2>
      <a:accent3>
        <a:srgbClr val="D22630"/>
      </a:accent3>
      <a:accent4>
        <a:srgbClr val="C5B4E3"/>
      </a:accent4>
      <a:accent5>
        <a:srgbClr val="DB8A06"/>
      </a:accent5>
      <a:accent6>
        <a:srgbClr val="FFFFFF"/>
      </a:accent6>
      <a:hlink>
        <a:srgbClr val="39207C"/>
      </a:hlink>
      <a:folHlink>
        <a:srgbClr val="3920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2020-05-06T17:39:38Z</dcterms:created>
  <dc:creator>Gillard, Jessica</dc:creator>
</cp:coreProperties>
</file>